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4" r:id="rId4"/>
    <p:sldId id="271" r:id="rId5"/>
    <p:sldId id="277" r:id="rId6"/>
    <p:sldId id="260" r:id="rId7"/>
    <p:sldId id="272" r:id="rId8"/>
    <p:sldId id="257" r:id="rId9"/>
    <p:sldId id="278" r:id="rId10"/>
    <p:sldId id="273" r:id="rId11"/>
    <p:sldId id="279" r:id="rId12"/>
    <p:sldId id="280" r:id="rId13"/>
    <p:sldId id="274" r:id="rId14"/>
    <p:sldId id="275" r:id="rId15"/>
    <p:sldId id="276" r:id="rId16"/>
    <p:sldId id="281" r:id="rId17"/>
    <p:sldId id="282" r:id="rId18"/>
    <p:sldId id="262" r:id="rId19"/>
    <p:sldId id="263" r:id="rId20"/>
    <p:sldId id="270" r:id="rId21"/>
  </p:sldIdLst>
  <p:sldSz cx="18288000" cy="10287000"/>
  <p:notesSz cx="6858000" cy="9144000"/>
  <p:embeddedFontLst>
    <p:embeddedFont>
      <p:font typeface="Bebas Neue Bold" panose="020B0604020202020204" charset="0"/>
      <p:regular r:id="rId22"/>
    </p:embeddedFont>
    <p:embeddedFont>
      <p:font typeface="Raleway" pitchFamily="2" charset="0"/>
      <p:regular r:id="rId23"/>
      <p:bold r:id="rId24"/>
      <p:italic r:id="rId25"/>
      <p:boldItalic r:id="rId26"/>
    </p:embeddedFont>
    <p:embeddedFont>
      <p:font typeface="Raleway Bold"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63A1"/>
    <a:srgbClr val="F9BBFA"/>
    <a:srgbClr val="481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3"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33163" y="1500333"/>
            <a:ext cx="7387257" cy="73872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5" name="Group 5"/>
          <p:cNvGrpSpPr/>
          <p:nvPr/>
        </p:nvGrpSpPr>
        <p:grpSpPr>
          <a:xfrm>
            <a:off x="14632374" y="1028700"/>
            <a:ext cx="3413934" cy="3413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8" name="Freeform 8"/>
          <p:cNvSpPr/>
          <p:nvPr/>
        </p:nvSpPr>
        <p:spPr>
          <a:xfrm>
            <a:off x="9863737" y="2440148"/>
            <a:ext cx="5916396" cy="5507627"/>
          </a:xfrm>
          <a:custGeom>
            <a:avLst/>
            <a:gdLst/>
            <a:ahLst/>
            <a:cxnLst/>
            <a:rect l="l" t="t" r="r" b="b"/>
            <a:pathLst>
              <a:path w="5916396" h="5507627">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423809" y="4255333"/>
            <a:ext cx="7720191" cy="1310167"/>
          </a:xfrm>
          <a:prstGeom prst="rect">
            <a:avLst/>
          </a:prstGeom>
        </p:spPr>
        <p:txBody>
          <a:bodyPr lIns="0" tIns="0" rIns="0" bIns="0" rtlCol="0" anchor="t">
            <a:spAutoFit/>
          </a:bodyPr>
          <a:lstStyle/>
          <a:p>
            <a:pPr algn="l">
              <a:lnSpc>
                <a:spcPts val="11920"/>
              </a:lnSpc>
            </a:pPr>
            <a:r>
              <a:rPr lang="en-US" sz="5400" b="1" dirty="0">
                <a:solidFill>
                  <a:srgbClr val="D563A1"/>
                </a:solidFill>
                <a:latin typeface="Raleway" pitchFamily="2" charset="0"/>
                <a:ea typeface="Bebas Neue Bold"/>
                <a:cs typeface="Bebas Neue Bold"/>
                <a:sym typeface="Bebas Neue Bold"/>
              </a:rPr>
              <a:t>ANALYSIS</a:t>
            </a:r>
          </a:p>
        </p:txBody>
      </p:sp>
      <p:sp>
        <p:nvSpPr>
          <p:cNvPr id="11" name="Freeform 11"/>
          <p:cNvSpPr/>
          <p:nvPr/>
        </p:nvSpPr>
        <p:spPr>
          <a:xfrm>
            <a:off x="1455461" y="5548502"/>
            <a:ext cx="6602343" cy="336119"/>
          </a:xfrm>
          <a:custGeom>
            <a:avLst/>
            <a:gdLst/>
            <a:ahLst/>
            <a:cxnLst/>
            <a:rect l="l" t="t" r="r" b="b"/>
            <a:pathLst>
              <a:path w="6602343" h="336119">
                <a:moveTo>
                  <a:pt x="0" y="0"/>
                </a:moveTo>
                <a:lnTo>
                  <a:pt x="6602343" y="0"/>
                </a:lnTo>
                <a:lnTo>
                  <a:pt x="6602343" y="336120"/>
                </a:lnTo>
                <a:lnTo>
                  <a:pt x="0" y="336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2" name="Freeform 12"/>
          <p:cNvSpPr/>
          <p:nvPr/>
        </p:nvSpPr>
        <p:spPr>
          <a:xfrm>
            <a:off x="10745465" y="6448040"/>
            <a:ext cx="5034668" cy="2810260"/>
          </a:xfrm>
          <a:custGeom>
            <a:avLst/>
            <a:gdLst/>
            <a:ahLst/>
            <a:cxnLst/>
            <a:rect l="l" t="t" r="r" b="b"/>
            <a:pathLst>
              <a:path w="5034668" h="2810260">
                <a:moveTo>
                  <a:pt x="0" y="0"/>
                </a:moveTo>
                <a:lnTo>
                  <a:pt x="5034668" y="0"/>
                </a:lnTo>
                <a:lnTo>
                  <a:pt x="5034668" y="2810260"/>
                </a:lnTo>
                <a:lnTo>
                  <a:pt x="0" y="2810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091936" y="552280"/>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17579417" y="8585700"/>
            <a:ext cx="1075518" cy="708583"/>
            <a:chOff x="0" y="0"/>
            <a:chExt cx="283264" cy="186623"/>
          </a:xfrm>
        </p:grpSpPr>
        <p:sp>
          <p:nvSpPr>
            <p:cNvPr id="16" name="Freeform 16"/>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7" name="TextBox 17"/>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8" name="TextBox 18"/>
          <p:cNvSpPr txBox="1"/>
          <p:nvPr/>
        </p:nvSpPr>
        <p:spPr>
          <a:xfrm>
            <a:off x="1394543" y="3146420"/>
            <a:ext cx="10920591" cy="1346972"/>
          </a:xfrm>
          <a:prstGeom prst="rect">
            <a:avLst/>
          </a:prstGeom>
        </p:spPr>
        <p:txBody>
          <a:bodyPr wrap="square" lIns="0" tIns="0" rIns="0" bIns="0" rtlCol="0" anchor="t">
            <a:spAutoFit/>
          </a:bodyPr>
          <a:lstStyle/>
          <a:p>
            <a:pPr algn="l">
              <a:lnSpc>
                <a:spcPts val="11920"/>
              </a:lnSpc>
            </a:pPr>
            <a:r>
              <a:rPr lang="en-US" sz="5400" b="1" dirty="0">
                <a:solidFill>
                  <a:srgbClr val="FFFFFF"/>
                </a:solidFill>
                <a:latin typeface="Raleway" pitchFamily="2" charset="0"/>
                <a:ea typeface="Bebas Neue Bold"/>
                <a:cs typeface="Bebas Neue Bold"/>
                <a:sym typeface="Bebas Neue Bold"/>
              </a:rPr>
              <a:t>ORDERS &amp; CUSTOMERS</a:t>
            </a:r>
          </a:p>
        </p:txBody>
      </p:sp>
      <p:sp>
        <p:nvSpPr>
          <p:cNvPr id="21" name="TextBox 21"/>
          <p:cNvSpPr txBox="1"/>
          <p:nvPr/>
        </p:nvSpPr>
        <p:spPr>
          <a:xfrm>
            <a:off x="17792856" y="8741720"/>
            <a:ext cx="338855"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01</a:t>
            </a:r>
          </a:p>
        </p:txBody>
      </p:sp>
      <p:sp>
        <p:nvSpPr>
          <p:cNvPr id="22" name="TextBox 22"/>
          <p:cNvSpPr txBox="1"/>
          <p:nvPr/>
        </p:nvSpPr>
        <p:spPr>
          <a:xfrm>
            <a:off x="1423809" y="6855081"/>
            <a:ext cx="7067384" cy="665439"/>
          </a:xfrm>
          <a:prstGeom prst="rect">
            <a:avLst/>
          </a:prstGeom>
        </p:spPr>
        <p:txBody>
          <a:bodyPr lIns="0" tIns="0" rIns="0" bIns="0" rtlCol="0" anchor="t">
            <a:spAutoFit/>
          </a:bodyPr>
          <a:lstStyle/>
          <a:p>
            <a:pPr algn="l">
              <a:lnSpc>
                <a:spcPts val="2716"/>
              </a:lnSpc>
              <a:spcBef>
                <a:spcPct val="0"/>
              </a:spcBef>
            </a:pPr>
            <a:r>
              <a:rPr lang="en-US" sz="2000" dirty="0">
                <a:solidFill>
                  <a:srgbClr val="FFFFFF"/>
                </a:solidFill>
                <a:latin typeface="Raleway"/>
                <a:ea typeface="Raleway"/>
                <a:cs typeface="Raleway"/>
                <a:sym typeface="Raleway"/>
              </a:rPr>
              <a:t>INSIGHTS FROM BRAZILLIAN E-CCOMMERCE </a:t>
            </a:r>
          </a:p>
          <a:p>
            <a:pPr algn="l">
              <a:lnSpc>
                <a:spcPts val="2716"/>
              </a:lnSpc>
              <a:spcBef>
                <a:spcPct val="0"/>
              </a:spcBef>
            </a:pPr>
            <a:r>
              <a:rPr lang="en-US" sz="2000" b="1" dirty="0">
                <a:solidFill>
                  <a:srgbClr val="FFFFFF"/>
                </a:solidFill>
                <a:latin typeface="Raleway"/>
                <a:ea typeface="Raleway"/>
                <a:cs typeface="Raleway"/>
                <a:sym typeface="Raleway"/>
              </a:rPr>
              <a:t>MERCADO LIVRE</a:t>
            </a:r>
          </a:p>
        </p:txBody>
      </p:sp>
      <p:sp>
        <p:nvSpPr>
          <p:cNvPr id="23" name="TextBox 22">
            <a:extLst>
              <a:ext uri="{FF2B5EF4-FFF2-40B4-BE49-F238E27FC236}">
                <a16:creationId xmlns:a16="http://schemas.microsoft.com/office/drawing/2014/main" id="{AF804AB6-2621-065D-10C0-8AE9298EE6BD}"/>
              </a:ext>
            </a:extLst>
          </p:cNvPr>
          <p:cNvSpPr txBox="1"/>
          <p:nvPr/>
        </p:nvSpPr>
        <p:spPr>
          <a:xfrm>
            <a:off x="1367580" y="7684520"/>
            <a:ext cx="3052020" cy="707886"/>
          </a:xfrm>
          <a:prstGeom prst="rect">
            <a:avLst/>
          </a:prstGeom>
          <a:noFill/>
        </p:spPr>
        <p:txBody>
          <a:bodyPr wrap="square" rtlCol="0">
            <a:spAutoFit/>
          </a:bodyPr>
          <a:lstStyle/>
          <a:p>
            <a:r>
              <a:rPr lang="en-GB" sz="2000" dirty="0">
                <a:solidFill>
                  <a:schemeClr val="bg1"/>
                </a:solidFill>
                <a:latin typeface="Raleway" panose="020F0502020204030204" pitchFamily="2" charset="0"/>
              </a:rPr>
              <a:t>BY MANAN SHAH</a:t>
            </a:r>
          </a:p>
          <a:p>
            <a:r>
              <a:rPr lang="en-GB" sz="2000" dirty="0">
                <a:solidFill>
                  <a:schemeClr val="bg1"/>
                </a:solidFill>
                <a:latin typeface="Raleway" panose="020F0502020204030204" pitchFamily="2" charset="0"/>
              </a:rPr>
              <a:t>DATE: 2 JUNE, 2025</a:t>
            </a:r>
            <a:endParaRPr lang="en-IN" sz="2000" dirty="0">
              <a:solidFill>
                <a:schemeClr val="bg1"/>
              </a:solidFill>
              <a:latin typeface="Raleway" panose="020F0502020204030204"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AF0FF7BC-554B-E4B4-12D7-DA229877FCAC}"/>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D71DB9AE-ED94-1396-721F-0E1A6B8537A9}"/>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EF176413-2453-5FA4-8CCF-B50B9475A54A}"/>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D628CE9F-46A6-8C4F-FCC1-9EE5159DE95D}"/>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F494121F-464B-62B1-EFEC-474557638506}"/>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a:extLst>
              <a:ext uri="{FF2B5EF4-FFF2-40B4-BE49-F238E27FC236}">
                <a16:creationId xmlns:a16="http://schemas.microsoft.com/office/drawing/2014/main" id="{4B1269A0-0F3B-C02C-2732-23A20A6DCB34}"/>
              </a:ext>
            </a:extLst>
          </p:cNvPr>
          <p:cNvSpPr txBox="1"/>
          <p:nvPr/>
        </p:nvSpPr>
        <p:spPr>
          <a:xfrm>
            <a:off x="8787346" y="1224473"/>
            <a:ext cx="8662453"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CUMILATIVE </a:t>
            </a:r>
          </a:p>
        </p:txBody>
      </p:sp>
      <p:sp>
        <p:nvSpPr>
          <p:cNvPr id="11" name="TextBox 11">
            <a:extLst>
              <a:ext uri="{FF2B5EF4-FFF2-40B4-BE49-F238E27FC236}">
                <a16:creationId xmlns:a16="http://schemas.microsoft.com/office/drawing/2014/main" id="{FA91DBEF-3FAC-6A23-D81D-897B1575E550}"/>
              </a:ext>
            </a:extLst>
          </p:cNvPr>
          <p:cNvSpPr txBox="1"/>
          <p:nvPr/>
        </p:nvSpPr>
        <p:spPr>
          <a:xfrm>
            <a:off x="8787347" y="2206793"/>
            <a:ext cx="9390982"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SALES TREND</a:t>
            </a:r>
          </a:p>
        </p:txBody>
      </p:sp>
      <p:sp>
        <p:nvSpPr>
          <p:cNvPr id="12" name="TextBox 12">
            <a:extLst>
              <a:ext uri="{FF2B5EF4-FFF2-40B4-BE49-F238E27FC236}">
                <a16:creationId xmlns:a16="http://schemas.microsoft.com/office/drawing/2014/main" id="{D103A551-0654-3FA9-FA32-D61ACA678483}"/>
              </a:ext>
            </a:extLst>
          </p:cNvPr>
          <p:cNvSpPr txBox="1"/>
          <p:nvPr/>
        </p:nvSpPr>
        <p:spPr>
          <a:xfrm>
            <a:off x="8709582" y="3543300"/>
            <a:ext cx="9273618" cy="5024261"/>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calculates the total sales for each month and also the cumulative (running total) sales for each year over its months.</a:t>
            </a:r>
          </a:p>
          <a:p>
            <a:pPr algn="just">
              <a:lnSpc>
                <a:spcPct val="150000"/>
              </a:lnSpc>
              <a:buFont typeface="Wingdings" panose="05000000000000000000" pitchFamily="2" charset="2"/>
              <a:buChar char="Ø"/>
            </a:pPr>
            <a:r>
              <a:rPr lang="en-GB" sz="2000" dirty="0">
                <a:solidFill>
                  <a:schemeClr val="bg1"/>
                </a:solidFill>
                <a:latin typeface="Raleway" pitchFamily="2" charset="0"/>
              </a:rPr>
              <a:t>It groups sales data by year and month, sums payment values for each month, and then uses a window function to calculate the cumulative sum of sales within each year, ordered by month.</a:t>
            </a:r>
          </a:p>
          <a:p>
            <a:pPr algn="just">
              <a:lnSpc>
                <a:spcPct val="150000"/>
              </a:lnSpc>
              <a:buFont typeface="Wingdings" panose="05000000000000000000" pitchFamily="2" charset="2"/>
              <a:buChar char="Ø"/>
            </a:pPr>
            <a:r>
              <a:rPr lang="en-GB" sz="2000" dirty="0">
                <a:solidFill>
                  <a:schemeClr val="bg1"/>
                </a:solidFill>
                <a:latin typeface="Raleway" pitchFamily="2" charset="0"/>
              </a:rPr>
              <a:t>It shows not only monthly sales but also how sales accumulate throughout the year, giving insight into sales growth and trends over time.</a:t>
            </a:r>
          </a:p>
          <a:p>
            <a:pPr algn="just">
              <a:lnSpc>
                <a:spcPct val="150000"/>
              </a:lnSpc>
              <a:buFont typeface="Wingdings" panose="05000000000000000000" pitchFamily="2" charset="2"/>
              <a:buChar char="Ø"/>
            </a:pPr>
            <a:r>
              <a:rPr lang="en-GB" sz="2000" dirty="0">
                <a:solidFill>
                  <a:schemeClr val="bg1"/>
                </a:solidFill>
                <a:latin typeface="Raleway" pitchFamily="2" charset="0"/>
              </a:rPr>
              <a:t>The cumulative sales tend to rise steadily through the months of each year, indicating consistent growth, but certain months may show sharper increases, pointing to possible seasonal peaks or successful campaigns.</a:t>
            </a:r>
          </a:p>
          <a:p>
            <a:pPr algn="just">
              <a:lnSpc>
                <a:spcPct val="150000"/>
              </a:lnSpc>
              <a:spcBef>
                <a:spcPct val="0"/>
              </a:spcBef>
            </a:pPr>
            <a:endParaRPr lang="en-US" sz="2000" dirty="0">
              <a:solidFill>
                <a:schemeClr val="bg1"/>
              </a:solidFill>
              <a:latin typeface="Raleway" pitchFamily="2" charset="0"/>
              <a:ea typeface="Raleway"/>
              <a:cs typeface="Raleway"/>
              <a:sym typeface="Raleway"/>
            </a:endParaRPr>
          </a:p>
        </p:txBody>
      </p:sp>
      <p:pic>
        <p:nvPicPr>
          <p:cNvPr id="4" name="Picture 3">
            <a:extLst>
              <a:ext uri="{FF2B5EF4-FFF2-40B4-BE49-F238E27FC236}">
                <a16:creationId xmlns:a16="http://schemas.microsoft.com/office/drawing/2014/main" id="{FE2F506F-04F0-87C9-516D-AF73D299A7DA}"/>
              </a:ext>
            </a:extLst>
          </p:cNvPr>
          <p:cNvPicPr>
            <a:picLocks noChangeAspect="1"/>
          </p:cNvPicPr>
          <p:nvPr/>
        </p:nvPicPr>
        <p:blipFill>
          <a:blip r:embed="rId2"/>
          <a:stretch>
            <a:fillRect/>
          </a:stretch>
        </p:blipFill>
        <p:spPr>
          <a:xfrm>
            <a:off x="685800" y="6896100"/>
            <a:ext cx="6447581" cy="3200400"/>
          </a:xfrm>
          <a:prstGeom prst="rect">
            <a:avLst/>
          </a:prstGeom>
          <a:ln w="57150">
            <a:solidFill>
              <a:srgbClr val="D563A1"/>
            </a:solidFill>
          </a:ln>
        </p:spPr>
      </p:pic>
      <p:pic>
        <p:nvPicPr>
          <p:cNvPr id="3" name="Picture 2">
            <a:extLst>
              <a:ext uri="{FF2B5EF4-FFF2-40B4-BE49-F238E27FC236}">
                <a16:creationId xmlns:a16="http://schemas.microsoft.com/office/drawing/2014/main" id="{F2D7D83B-17CE-76EC-D7BE-0AA98AF064A5}"/>
              </a:ext>
            </a:extLst>
          </p:cNvPr>
          <p:cNvPicPr>
            <a:picLocks noChangeAspect="1"/>
          </p:cNvPicPr>
          <p:nvPr/>
        </p:nvPicPr>
        <p:blipFill>
          <a:blip r:embed="rId3"/>
          <a:stretch>
            <a:fillRect/>
          </a:stretch>
        </p:blipFill>
        <p:spPr>
          <a:xfrm>
            <a:off x="457200" y="404674"/>
            <a:ext cx="5713137" cy="2986226"/>
          </a:xfrm>
          <a:prstGeom prst="rect">
            <a:avLst/>
          </a:prstGeom>
        </p:spPr>
      </p:pic>
      <p:pic>
        <p:nvPicPr>
          <p:cNvPr id="13" name="Picture 12">
            <a:extLst>
              <a:ext uri="{FF2B5EF4-FFF2-40B4-BE49-F238E27FC236}">
                <a16:creationId xmlns:a16="http://schemas.microsoft.com/office/drawing/2014/main" id="{E1F62B43-4B35-753C-9A0A-2426CD503819}"/>
              </a:ext>
            </a:extLst>
          </p:cNvPr>
          <p:cNvPicPr>
            <a:picLocks noChangeAspect="1"/>
          </p:cNvPicPr>
          <p:nvPr/>
        </p:nvPicPr>
        <p:blipFill>
          <a:blip r:embed="rId4"/>
          <a:stretch>
            <a:fillRect/>
          </a:stretch>
        </p:blipFill>
        <p:spPr>
          <a:xfrm>
            <a:off x="533400" y="3684575"/>
            <a:ext cx="5636937" cy="2848482"/>
          </a:xfrm>
          <a:prstGeom prst="rect">
            <a:avLst/>
          </a:prstGeom>
        </p:spPr>
      </p:pic>
    </p:spTree>
    <p:extLst>
      <p:ext uri="{BB962C8B-B14F-4D97-AF65-F5344CB8AC3E}">
        <p14:creationId xmlns:p14="http://schemas.microsoft.com/office/powerpoint/2010/main" val="209032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9CC0EBF5-7663-5643-FFBD-D6DEA0E806EF}"/>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844EDA3-98D1-3B57-71A2-A07AC51B3F56}"/>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F24E53C3-DA76-3745-EF87-A0B70CCB9485}"/>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25AAEABF-B768-03D0-9343-93F9BE8E577A}"/>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3068784B-1119-FD42-9767-58121899E91E}"/>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a:extLst>
              <a:ext uri="{FF2B5EF4-FFF2-40B4-BE49-F238E27FC236}">
                <a16:creationId xmlns:a16="http://schemas.microsoft.com/office/drawing/2014/main" id="{AC8DE1C9-021B-AAE9-C5C2-84D1439FAC40}"/>
              </a:ext>
            </a:extLst>
          </p:cNvPr>
          <p:cNvSpPr txBox="1"/>
          <p:nvPr/>
        </p:nvSpPr>
        <p:spPr>
          <a:xfrm>
            <a:off x="8787346" y="1224473"/>
            <a:ext cx="8662453"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AVERAGE PRODUCTS</a:t>
            </a:r>
          </a:p>
        </p:txBody>
      </p:sp>
      <p:sp>
        <p:nvSpPr>
          <p:cNvPr id="11" name="TextBox 11">
            <a:extLst>
              <a:ext uri="{FF2B5EF4-FFF2-40B4-BE49-F238E27FC236}">
                <a16:creationId xmlns:a16="http://schemas.microsoft.com/office/drawing/2014/main" id="{ECFAD42A-5A45-BCE7-C3E5-D01EFFBE8E3F}"/>
              </a:ext>
            </a:extLst>
          </p:cNvPr>
          <p:cNvSpPr txBox="1"/>
          <p:nvPr/>
        </p:nvSpPr>
        <p:spPr>
          <a:xfrm>
            <a:off x="8787347" y="2206793"/>
            <a:ext cx="9390982"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PER ORDER</a:t>
            </a:r>
          </a:p>
        </p:txBody>
      </p:sp>
      <p:sp>
        <p:nvSpPr>
          <p:cNvPr id="15" name="TextBox 14">
            <a:extLst>
              <a:ext uri="{FF2B5EF4-FFF2-40B4-BE49-F238E27FC236}">
                <a16:creationId xmlns:a16="http://schemas.microsoft.com/office/drawing/2014/main" id="{FB10317D-4217-F760-DC86-8280635376F5}"/>
              </a:ext>
            </a:extLst>
          </p:cNvPr>
          <p:cNvSpPr txBox="1"/>
          <p:nvPr/>
        </p:nvSpPr>
        <p:spPr>
          <a:xfrm>
            <a:off x="8819398" y="3619500"/>
            <a:ext cx="9326880" cy="5116593"/>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calculates the average number of products included in each order, grouped by customer city.</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It shows the average quantity of products per order for each city, helping us understand where customers tend to purchase more items in a single transaction.</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Cities with higher averages indicate more items bought per order — for example, cities like Nova Iguaçu or Campinas may show stronger buying behavior per transaction.</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These insights help identify cities with high-order volume potential, which can be useful for optimizing logistics, targeting upsell strategies, or offering location-specific bundles.</a:t>
            </a:r>
          </a:p>
        </p:txBody>
      </p:sp>
      <p:pic>
        <p:nvPicPr>
          <p:cNvPr id="17" name="Picture 16">
            <a:extLst>
              <a:ext uri="{FF2B5EF4-FFF2-40B4-BE49-F238E27FC236}">
                <a16:creationId xmlns:a16="http://schemas.microsoft.com/office/drawing/2014/main" id="{D0E8D374-D1F5-561E-AEAE-A6177D5DF393}"/>
              </a:ext>
            </a:extLst>
          </p:cNvPr>
          <p:cNvPicPr>
            <a:picLocks noChangeAspect="1"/>
          </p:cNvPicPr>
          <p:nvPr/>
        </p:nvPicPr>
        <p:blipFill>
          <a:blip r:embed="rId2"/>
          <a:stretch>
            <a:fillRect/>
          </a:stretch>
        </p:blipFill>
        <p:spPr>
          <a:xfrm>
            <a:off x="384516" y="388237"/>
            <a:ext cx="5943844" cy="3220126"/>
          </a:xfrm>
          <a:prstGeom prst="rect">
            <a:avLst/>
          </a:prstGeom>
        </p:spPr>
      </p:pic>
      <p:pic>
        <p:nvPicPr>
          <p:cNvPr id="19" name="Picture 18">
            <a:extLst>
              <a:ext uri="{FF2B5EF4-FFF2-40B4-BE49-F238E27FC236}">
                <a16:creationId xmlns:a16="http://schemas.microsoft.com/office/drawing/2014/main" id="{0D588527-15B2-CC62-2F11-043DE25D78BA}"/>
              </a:ext>
            </a:extLst>
          </p:cNvPr>
          <p:cNvPicPr>
            <a:picLocks noChangeAspect="1"/>
          </p:cNvPicPr>
          <p:nvPr/>
        </p:nvPicPr>
        <p:blipFill>
          <a:blip r:embed="rId3"/>
          <a:stretch>
            <a:fillRect/>
          </a:stretch>
        </p:blipFill>
        <p:spPr>
          <a:xfrm>
            <a:off x="384516" y="3848100"/>
            <a:ext cx="5559084" cy="2982316"/>
          </a:xfrm>
          <a:prstGeom prst="rect">
            <a:avLst/>
          </a:prstGeom>
        </p:spPr>
      </p:pic>
      <p:pic>
        <p:nvPicPr>
          <p:cNvPr id="21" name="Picture 20">
            <a:extLst>
              <a:ext uri="{FF2B5EF4-FFF2-40B4-BE49-F238E27FC236}">
                <a16:creationId xmlns:a16="http://schemas.microsoft.com/office/drawing/2014/main" id="{0A0B7C37-DCEA-3A47-455B-BD2387BFD190}"/>
              </a:ext>
            </a:extLst>
          </p:cNvPr>
          <p:cNvPicPr>
            <a:picLocks noChangeAspect="1"/>
          </p:cNvPicPr>
          <p:nvPr/>
        </p:nvPicPr>
        <p:blipFill>
          <a:blip r:embed="rId4"/>
          <a:stretch>
            <a:fillRect/>
          </a:stretch>
        </p:blipFill>
        <p:spPr>
          <a:xfrm>
            <a:off x="385688" y="6972300"/>
            <a:ext cx="7224170" cy="3220126"/>
          </a:xfrm>
          <a:prstGeom prst="rect">
            <a:avLst/>
          </a:prstGeom>
        </p:spPr>
      </p:pic>
    </p:spTree>
    <p:extLst>
      <p:ext uri="{BB962C8B-B14F-4D97-AF65-F5344CB8AC3E}">
        <p14:creationId xmlns:p14="http://schemas.microsoft.com/office/powerpoint/2010/main" val="1761133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F07C58D2-FFAC-04C7-A9B9-8D9486C28988}"/>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8F9FFC7C-D553-A043-3254-56BC1A2A1946}"/>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C23B6A18-A170-0F3F-018A-480CD2E8BBA5}"/>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6EC2DE5E-6932-8DAE-A249-198492A67475}"/>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B369A653-DA0C-3B8E-2890-C8289943F418}"/>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a:extLst>
              <a:ext uri="{FF2B5EF4-FFF2-40B4-BE49-F238E27FC236}">
                <a16:creationId xmlns:a16="http://schemas.microsoft.com/office/drawing/2014/main" id="{11AAABE5-0637-8713-D8AA-2EF4FFE15E66}"/>
              </a:ext>
            </a:extLst>
          </p:cNvPr>
          <p:cNvSpPr txBox="1"/>
          <p:nvPr/>
        </p:nvSpPr>
        <p:spPr>
          <a:xfrm>
            <a:off x="8787346" y="1224473"/>
            <a:ext cx="9576854"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CORRELATION BETWEEN</a:t>
            </a:r>
          </a:p>
        </p:txBody>
      </p:sp>
      <p:sp>
        <p:nvSpPr>
          <p:cNvPr id="11" name="TextBox 11">
            <a:extLst>
              <a:ext uri="{FF2B5EF4-FFF2-40B4-BE49-F238E27FC236}">
                <a16:creationId xmlns:a16="http://schemas.microsoft.com/office/drawing/2014/main" id="{858EDAD0-C9FE-32FD-68B5-FA7DB2B776F8}"/>
              </a:ext>
            </a:extLst>
          </p:cNvPr>
          <p:cNvSpPr txBox="1"/>
          <p:nvPr/>
        </p:nvSpPr>
        <p:spPr>
          <a:xfrm>
            <a:off x="8787347" y="2206793"/>
            <a:ext cx="9390982" cy="2046714"/>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PRODUCT PRICE &amp; PURCHASED</a:t>
            </a:r>
          </a:p>
        </p:txBody>
      </p:sp>
      <p:sp>
        <p:nvSpPr>
          <p:cNvPr id="4" name="TextBox 3">
            <a:extLst>
              <a:ext uri="{FF2B5EF4-FFF2-40B4-BE49-F238E27FC236}">
                <a16:creationId xmlns:a16="http://schemas.microsoft.com/office/drawing/2014/main" id="{3E1D5EF6-38C2-2A69-62B6-365D859E852A}"/>
              </a:ext>
            </a:extLst>
          </p:cNvPr>
          <p:cNvSpPr txBox="1"/>
          <p:nvPr/>
        </p:nvSpPr>
        <p:spPr>
          <a:xfrm>
            <a:off x="8787346" y="4579969"/>
            <a:ext cx="9326880" cy="3731599"/>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calculates the correlation between the average product price and the number of products in each order.</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It helps us understand whether orders that contain more items tend to have higher or lower average prices.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A positive correlation value would suggest that orders with more items also have higher average prices, while a negative value would indicate that larger orders tend to contain cheaper products.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The output is -0.05 which shows a negative correlation.</a:t>
            </a:r>
          </a:p>
        </p:txBody>
      </p:sp>
      <p:pic>
        <p:nvPicPr>
          <p:cNvPr id="12" name="Picture 11">
            <a:extLst>
              <a:ext uri="{FF2B5EF4-FFF2-40B4-BE49-F238E27FC236}">
                <a16:creationId xmlns:a16="http://schemas.microsoft.com/office/drawing/2014/main" id="{2FC5955B-CDA0-877A-92C1-A4D9DC4D4953}"/>
              </a:ext>
            </a:extLst>
          </p:cNvPr>
          <p:cNvPicPr>
            <a:picLocks noChangeAspect="1"/>
          </p:cNvPicPr>
          <p:nvPr/>
        </p:nvPicPr>
        <p:blipFill>
          <a:blip r:embed="rId2"/>
          <a:stretch>
            <a:fillRect/>
          </a:stretch>
        </p:blipFill>
        <p:spPr>
          <a:xfrm>
            <a:off x="533400" y="1562100"/>
            <a:ext cx="7668823" cy="2895600"/>
          </a:xfrm>
          <a:prstGeom prst="rect">
            <a:avLst/>
          </a:prstGeom>
        </p:spPr>
      </p:pic>
      <p:pic>
        <p:nvPicPr>
          <p:cNvPr id="14" name="Picture 13">
            <a:extLst>
              <a:ext uri="{FF2B5EF4-FFF2-40B4-BE49-F238E27FC236}">
                <a16:creationId xmlns:a16="http://schemas.microsoft.com/office/drawing/2014/main" id="{5AF9F2F9-6116-77D3-A8B5-139EC2110630}"/>
              </a:ext>
            </a:extLst>
          </p:cNvPr>
          <p:cNvPicPr>
            <a:picLocks noChangeAspect="1"/>
          </p:cNvPicPr>
          <p:nvPr/>
        </p:nvPicPr>
        <p:blipFill>
          <a:blip r:embed="rId3"/>
          <a:stretch>
            <a:fillRect/>
          </a:stretch>
        </p:blipFill>
        <p:spPr>
          <a:xfrm>
            <a:off x="838200" y="4686300"/>
            <a:ext cx="6335732" cy="5143500"/>
          </a:xfrm>
          <a:prstGeom prst="rect">
            <a:avLst/>
          </a:prstGeom>
        </p:spPr>
      </p:pic>
    </p:spTree>
    <p:extLst>
      <p:ext uri="{BB962C8B-B14F-4D97-AF65-F5344CB8AC3E}">
        <p14:creationId xmlns:p14="http://schemas.microsoft.com/office/powerpoint/2010/main" val="584447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EB719DF9-66ED-D157-C6E2-26AA73358D7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34BA8A1F-7E4E-C293-7529-488883BE8A13}"/>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14883AA7-B7EE-B374-0199-15867B59536C}"/>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7DA9053E-03B5-69C6-9C8D-334DC0BD8031}"/>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32CD0C33-0AEC-C1C8-8220-7020D3FA159F}"/>
              </a:ext>
            </a:extLst>
          </p:cNvPr>
          <p:cNvSpPr txBox="1"/>
          <p:nvPr/>
        </p:nvSpPr>
        <p:spPr>
          <a:xfrm>
            <a:off x="17740972" y="8741720"/>
            <a:ext cx="385473" cy="341206"/>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09</a:t>
            </a:r>
          </a:p>
        </p:txBody>
      </p:sp>
      <p:sp>
        <p:nvSpPr>
          <p:cNvPr id="11" name="TextBox 11">
            <a:extLst>
              <a:ext uri="{FF2B5EF4-FFF2-40B4-BE49-F238E27FC236}">
                <a16:creationId xmlns:a16="http://schemas.microsoft.com/office/drawing/2014/main" id="{2B39E4AF-050F-2295-42B9-591D0DB628E6}"/>
              </a:ext>
            </a:extLst>
          </p:cNvPr>
          <p:cNvSpPr txBox="1"/>
          <p:nvPr/>
        </p:nvSpPr>
        <p:spPr>
          <a:xfrm>
            <a:off x="685800" y="1409700"/>
            <a:ext cx="8253591" cy="2046714"/>
          </a:xfrm>
          <a:prstGeom prst="rect">
            <a:avLst/>
          </a:prstGeom>
        </p:spPr>
        <p:txBody>
          <a:bodyPr wrap="square" lIns="0" tIns="0" rIns="0" bIns="0" rtlCol="0" anchor="t">
            <a:spAutoFit/>
          </a:bodyPr>
          <a:lstStyle/>
          <a:p>
            <a:pPr algn="l">
              <a:lnSpc>
                <a:spcPts val="8315"/>
              </a:lnSpc>
            </a:pPr>
            <a:r>
              <a:rPr lang="en-US" sz="6000" b="1" dirty="0">
                <a:solidFill>
                  <a:schemeClr val="bg1"/>
                </a:solidFill>
                <a:latin typeface="Raleway" pitchFamily="2" charset="0"/>
                <a:ea typeface="Bebas Neue Bold"/>
                <a:cs typeface="Bebas Neue Bold"/>
                <a:sym typeface="Bebas Neue Bold"/>
              </a:rPr>
              <a:t>RETENTION</a:t>
            </a:r>
          </a:p>
          <a:p>
            <a:pPr algn="l">
              <a:lnSpc>
                <a:spcPts val="8315"/>
              </a:lnSpc>
            </a:pPr>
            <a:r>
              <a:rPr lang="en-US" sz="6000" b="1" dirty="0">
                <a:solidFill>
                  <a:srgbClr val="D563A1"/>
                </a:solidFill>
                <a:latin typeface="Raleway" pitchFamily="2" charset="0"/>
                <a:ea typeface="Bebas Neue Bold"/>
                <a:cs typeface="Bebas Neue Bold"/>
                <a:sym typeface="Bebas Neue Bold"/>
              </a:rPr>
              <a:t>RATE</a:t>
            </a:r>
          </a:p>
        </p:txBody>
      </p:sp>
      <p:sp>
        <p:nvSpPr>
          <p:cNvPr id="12" name="TextBox 12">
            <a:extLst>
              <a:ext uri="{FF2B5EF4-FFF2-40B4-BE49-F238E27FC236}">
                <a16:creationId xmlns:a16="http://schemas.microsoft.com/office/drawing/2014/main" id="{EEB4F3E9-C6AB-3CA4-7E7E-020BF54A4F7D}"/>
              </a:ext>
            </a:extLst>
          </p:cNvPr>
          <p:cNvSpPr txBox="1"/>
          <p:nvPr/>
        </p:nvSpPr>
        <p:spPr>
          <a:xfrm>
            <a:off x="685800" y="4058665"/>
            <a:ext cx="10438326" cy="5024261"/>
          </a:xfrm>
          <a:prstGeom prst="rect">
            <a:avLst/>
          </a:prstGeom>
          <a:ln w="12700">
            <a:noFill/>
          </a:ln>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calculates the percentage of customers who made at least one repeat purchase within six months after their first order.</a:t>
            </a:r>
          </a:p>
          <a:p>
            <a:pPr algn="just">
              <a:lnSpc>
                <a:spcPct val="150000"/>
              </a:lnSpc>
              <a:buFont typeface="Wingdings" panose="05000000000000000000" pitchFamily="2" charset="2"/>
              <a:buChar char="Ø"/>
            </a:pPr>
            <a:r>
              <a:rPr lang="en-GB" sz="2000" dirty="0">
                <a:solidFill>
                  <a:schemeClr val="bg1"/>
                </a:solidFill>
                <a:latin typeface="Raleway" pitchFamily="2" charset="0"/>
              </a:rPr>
              <a:t>It first finds each customer’s first order date, then checks if they placed any additional orders within six months after that date, counts those customers, and calculates their percentage out of all customers.</a:t>
            </a:r>
          </a:p>
          <a:p>
            <a:pPr algn="just">
              <a:lnSpc>
                <a:spcPct val="150000"/>
              </a:lnSpc>
              <a:buFont typeface="Wingdings" panose="05000000000000000000" pitchFamily="2" charset="2"/>
              <a:buChar char="Ø"/>
            </a:pPr>
            <a:r>
              <a:rPr lang="en-GB" sz="2000" dirty="0">
                <a:solidFill>
                  <a:schemeClr val="bg1"/>
                </a:solidFill>
                <a:latin typeface="Raleway" pitchFamily="2" charset="0"/>
              </a:rPr>
              <a:t>It shows how many customers stay loyal and keep buying from the store shortly after their first purchase, measuring customer retention.</a:t>
            </a:r>
          </a:p>
          <a:p>
            <a:pPr algn="just">
              <a:lnSpc>
                <a:spcPct val="150000"/>
              </a:lnSpc>
              <a:buFont typeface="Wingdings" panose="05000000000000000000" pitchFamily="2" charset="2"/>
              <a:buChar char="Ø"/>
            </a:pPr>
            <a:r>
              <a:rPr lang="en-GB" sz="2000" dirty="0">
                <a:solidFill>
                  <a:schemeClr val="bg1"/>
                </a:solidFill>
                <a:latin typeface="Raleway" pitchFamily="2" charset="0"/>
              </a:rPr>
              <a:t>The retention rate is </a:t>
            </a:r>
            <a:r>
              <a:rPr lang="en-GB" sz="2000" b="1" dirty="0">
                <a:solidFill>
                  <a:schemeClr val="bg1"/>
                </a:solidFill>
                <a:latin typeface="Raleway" pitchFamily="2" charset="0"/>
              </a:rPr>
              <a:t>0%</a:t>
            </a:r>
            <a:r>
              <a:rPr lang="en-GB" sz="2000" dirty="0">
                <a:solidFill>
                  <a:schemeClr val="bg1"/>
                </a:solidFill>
                <a:latin typeface="Raleway" pitchFamily="2" charset="0"/>
              </a:rPr>
              <a:t>, meaning no customers made a repeat purchase within six months of their first order, which signals a significant challenge in customer retention and highlights a need to improve engagement and follow-up strategies.</a:t>
            </a:r>
          </a:p>
          <a:p>
            <a:pPr algn="just">
              <a:lnSpc>
                <a:spcPct val="150000"/>
              </a:lnSpc>
            </a:pPr>
            <a:endParaRPr lang="en-GB" sz="2000" dirty="0">
              <a:solidFill>
                <a:schemeClr val="bg1"/>
              </a:solidFill>
              <a:latin typeface="Raleway" pitchFamily="2" charset="0"/>
            </a:endParaRPr>
          </a:p>
        </p:txBody>
      </p:sp>
      <p:pic>
        <p:nvPicPr>
          <p:cNvPr id="3" name="Picture 2">
            <a:extLst>
              <a:ext uri="{FF2B5EF4-FFF2-40B4-BE49-F238E27FC236}">
                <a16:creationId xmlns:a16="http://schemas.microsoft.com/office/drawing/2014/main" id="{DC118482-DD17-5604-EAFE-8A4963727F96}"/>
              </a:ext>
            </a:extLst>
          </p:cNvPr>
          <p:cNvPicPr>
            <a:picLocks noChangeAspect="1"/>
          </p:cNvPicPr>
          <p:nvPr/>
        </p:nvPicPr>
        <p:blipFill>
          <a:blip r:embed="rId2"/>
          <a:stretch>
            <a:fillRect/>
          </a:stretch>
        </p:blipFill>
        <p:spPr>
          <a:xfrm>
            <a:off x="11941247" y="5706370"/>
            <a:ext cx="6248400" cy="2734669"/>
          </a:xfrm>
          <a:prstGeom prst="rect">
            <a:avLst/>
          </a:prstGeom>
        </p:spPr>
      </p:pic>
      <p:pic>
        <p:nvPicPr>
          <p:cNvPr id="5" name="Picture 4">
            <a:extLst>
              <a:ext uri="{FF2B5EF4-FFF2-40B4-BE49-F238E27FC236}">
                <a16:creationId xmlns:a16="http://schemas.microsoft.com/office/drawing/2014/main" id="{FD479403-14EA-63D4-89DE-4222B5BECAC9}"/>
              </a:ext>
            </a:extLst>
          </p:cNvPr>
          <p:cNvPicPr>
            <a:picLocks noChangeAspect="1"/>
          </p:cNvPicPr>
          <p:nvPr/>
        </p:nvPicPr>
        <p:blipFill>
          <a:blip r:embed="rId3"/>
          <a:stretch>
            <a:fillRect/>
          </a:stretch>
        </p:blipFill>
        <p:spPr>
          <a:xfrm>
            <a:off x="11941247" y="1079906"/>
            <a:ext cx="5992461" cy="4363091"/>
          </a:xfrm>
          <a:prstGeom prst="rect">
            <a:avLst/>
          </a:prstGeom>
        </p:spPr>
      </p:pic>
    </p:spTree>
    <p:extLst>
      <p:ext uri="{BB962C8B-B14F-4D97-AF65-F5344CB8AC3E}">
        <p14:creationId xmlns:p14="http://schemas.microsoft.com/office/powerpoint/2010/main" val="33386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0C7B9FA7-124F-2085-92BA-7FF026A5CE93}"/>
            </a:ext>
          </a:extLst>
        </p:cNvPr>
        <p:cNvGrpSpPr/>
        <p:nvPr/>
      </p:nvGrpSpPr>
      <p:grpSpPr>
        <a:xfrm>
          <a:off x="0" y="0"/>
          <a:ext cx="0" cy="0"/>
          <a:chOff x="0" y="0"/>
          <a:chExt cx="0" cy="0"/>
        </a:xfrm>
      </p:grpSpPr>
      <p:grpSp>
        <p:nvGrpSpPr>
          <p:cNvPr id="16" name="Group 16">
            <a:extLst>
              <a:ext uri="{FF2B5EF4-FFF2-40B4-BE49-F238E27FC236}">
                <a16:creationId xmlns:a16="http://schemas.microsoft.com/office/drawing/2014/main" id="{A85662AC-24D8-A087-D192-373829B5F070}"/>
              </a:ext>
            </a:extLst>
          </p:cNvPr>
          <p:cNvGrpSpPr/>
          <p:nvPr/>
        </p:nvGrpSpPr>
        <p:grpSpPr>
          <a:xfrm>
            <a:off x="17579417" y="8585700"/>
            <a:ext cx="1075518" cy="708583"/>
            <a:chOff x="0" y="0"/>
            <a:chExt cx="283264" cy="186623"/>
          </a:xfrm>
        </p:grpSpPr>
        <p:sp>
          <p:nvSpPr>
            <p:cNvPr id="17" name="Freeform 17">
              <a:extLst>
                <a:ext uri="{FF2B5EF4-FFF2-40B4-BE49-F238E27FC236}">
                  <a16:creationId xmlns:a16="http://schemas.microsoft.com/office/drawing/2014/main" id="{84B973E6-D624-A087-AF77-0EC941CA5BFE}"/>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a:extLst>
                <a:ext uri="{FF2B5EF4-FFF2-40B4-BE49-F238E27FC236}">
                  <a16:creationId xmlns:a16="http://schemas.microsoft.com/office/drawing/2014/main" id="{7E19F64A-F668-96B1-7C39-EFD22F181549}"/>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a:extLst>
              <a:ext uri="{FF2B5EF4-FFF2-40B4-BE49-F238E27FC236}">
                <a16:creationId xmlns:a16="http://schemas.microsoft.com/office/drawing/2014/main" id="{FB2F3023-12BE-1B54-FCD5-0BB70F340600}"/>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10</a:t>
            </a:r>
          </a:p>
        </p:txBody>
      </p:sp>
      <p:sp>
        <p:nvSpPr>
          <p:cNvPr id="20" name="TextBox 20">
            <a:extLst>
              <a:ext uri="{FF2B5EF4-FFF2-40B4-BE49-F238E27FC236}">
                <a16:creationId xmlns:a16="http://schemas.microsoft.com/office/drawing/2014/main" id="{8EF608D5-29F0-0CC9-D96F-4AC320C69330}"/>
              </a:ext>
            </a:extLst>
          </p:cNvPr>
          <p:cNvSpPr txBox="1"/>
          <p:nvPr/>
        </p:nvSpPr>
        <p:spPr>
          <a:xfrm>
            <a:off x="685800" y="1507046"/>
            <a:ext cx="9929991"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YEAR-ON-YEAR (YOY)</a:t>
            </a:r>
          </a:p>
        </p:txBody>
      </p:sp>
      <p:sp>
        <p:nvSpPr>
          <p:cNvPr id="21" name="TextBox 21">
            <a:extLst>
              <a:ext uri="{FF2B5EF4-FFF2-40B4-BE49-F238E27FC236}">
                <a16:creationId xmlns:a16="http://schemas.microsoft.com/office/drawing/2014/main" id="{5660C7DC-21F2-58A7-2A5C-DFB110D09835}"/>
              </a:ext>
            </a:extLst>
          </p:cNvPr>
          <p:cNvSpPr txBox="1"/>
          <p:nvPr/>
        </p:nvSpPr>
        <p:spPr>
          <a:xfrm>
            <a:off x="762000" y="2868073"/>
            <a:ext cx="6881991"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SALES GROWTH</a:t>
            </a:r>
          </a:p>
        </p:txBody>
      </p:sp>
      <p:sp>
        <p:nvSpPr>
          <p:cNvPr id="22" name="TextBox 22">
            <a:extLst>
              <a:ext uri="{FF2B5EF4-FFF2-40B4-BE49-F238E27FC236}">
                <a16:creationId xmlns:a16="http://schemas.microsoft.com/office/drawing/2014/main" id="{3C89D3C3-6276-B973-CC1B-9B3D916FDA7D}"/>
              </a:ext>
            </a:extLst>
          </p:cNvPr>
          <p:cNvSpPr txBox="1"/>
          <p:nvPr/>
        </p:nvSpPr>
        <p:spPr>
          <a:xfrm>
            <a:off x="762000" y="4229100"/>
            <a:ext cx="8915400" cy="4100931"/>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cs typeface="Arial" panose="020B0604020202020204" pitchFamily="34" charset="0"/>
              </a:rPr>
              <a:t> This compares total sales for each year with the previous year to calculate the percentage growth or decline in sales year over year.</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 It first calculates total sales per year by summing payments, then joins the yearly sales data with itself offset by one year to find the previous year’s sales, and finally calculates the percentage change between the two years.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GB" sz="2000" dirty="0">
                <a:solidFill>
                  <a:schemeClr val="bg1"/>
                </a:solidFill>
                <a:latin typeface="Raleway" pitchFamily="2" charset="0"/>
                <a:cs typeface="Arial" panose="020B0604020202020204" pitchFamily="34" charset="0"/>
              </a:rPr>
              <a:t> It shows how the business’s sales performance is changing year to year, indicating growth trends or declines over time.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 The sales in 2017</a:t>
            </a:r>
            <a:r>
              <a:rPr lang="en-GB" altLang="en-US" sz="2000" dirty="0">
                <a:solidFill>
                  <a:schemeClr val="bg1"/>
                </a:solidFill>
                <a:latin typeface="Raleway" pitchFamily="2" charset="0"/>
                <a:cs typeface="Arial" panose="020B0604020202020204" pitchFamily="34" charset="0"/>
              </a:rPr>
              <a:t> grow over 12000% from 2016, showing a huge boost in sales and revenue, while 2018 saw a 20% jump from 2017.</a:t>
            </a:r>
            <a:endPar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endParaRPr>
          </a:p>
        </p:txBody>
      </p:sp>
      <p:graphicFrame>
        <p:nvGraphicFramePr>
          <p:cNvPr id="4" name="Table 3">
            <a:extLst>
              <a:ext uri="{FF2B5EF4-FFF2-40B4-BE49-F238E27FC236}">
                <a16:creationId xmlns:a16="http://schemas.microsoft.com/office/drawing/2014/main" id="{32DF7C14-19F0-F452-2268-6CEDAD0D1E8F}"/>
              </a:ext>
            </a:extLst>
          </p:cNvPr>
          <p:cNvGraphicFramePr>
            <a:graphicFrameLocks noGrp="1"/>
          </p:cNvGraphicFramePr>
          <p:nvPr>
            <p:extLst>
              <p:ext uri="{D42A27DB-BD31-4B8C-83A1-F6EECF244321}">
                <p14:modId xmlns:p14="http://schemas.microsoft.com/office/powerpoint/2010/main" val="2355036125"/>
              </p:ext>
            </p:extLst>
          </p:nvPr>
        </p:nvGraphicFramePr>
        <p:xfrm>
          <a:off x="11125200" y="6057900"/>
          <a:ext cx="6286656" cy="4038600"/>
        </p:xfrm>
        <a:graphic>
          <a:graphicData uri="http://schemas.openxmlformats.org/drawingml/2006/table">
            <a:tbl>
              <a:tblPr firstRow="1" bandRow="1">
                <a:tableStyleId>{00A15C55-8517-42AA-B614-E9B94910E393}</a:tableStyleId>
              </a:tblPr>
              <a:tblGrid>
                <a:gridCol w="1571664">
                  <a:extLst>
                    <a:ext uri="{9D8B030D-6E8A-4147-A177-3AD203B41FA5}">
                      <a16:colId xmlns:a16="http://schemas.microsoft.com/office/drawing/2014/main" val="3612585936"/>
                    </a:ext>
                  </a:extLst>
                </a:gridCol>
                <a:gridCol w="1571664">
                  <a:extLst>
                    <a:ext uri="{9D8B030D-6E8A-4147-A177-3AD203B41FA5}">
                      <a16:colId xmlns:a16="http://schemas.microsoft.com/office/drawing/2014/main" val="4095305702"/>
                    </a:ext>
                  </a:extLst>
                </a:gridCol>
                <a:gridCol w="1571664">
                  <a:extLst>
                    <a:ext uri="{9D8B030D-6E8A-4147-A177-3AD203B41FA5}">
                      <a16:colId xmlns:a16="http://schemas.microsoft.com/office/drawing/2014/main" val="2414380674"/>
                    </a:ext>
                  </a:extLst>
                </a:gridCol>
                <a:gridCol w="1571664">
                  <a:extLst>
                    <a:ext uri="{9D8B030D-6E8A-4147-A177-3AD203B41FA5}">
                      <a16:colId xmlns:a16="http://schemas.microsoft.com/office/drawing/2014/main" val="391679854"/>
                    </a:ext>
                  </a:extLst>
                </a:gridCol>
              </a:tblGrid>
              <a:tr h="1009650">
                <a:tc>
                  <a:txBody>
                    <a:bodyPr/>
                    <a:lstStyle/>
                    <a:p>
                      <a:pPr algn="ctr">
                        <a:lnSpc>
                          <a:spcPct val="150000"/>
                        </a:lnSpc>
                      </a:pPr>
                      <a:r>
                        <a:rPr lang="en-GB" dirty="0">
                          <a:solidFill>
                            <a:schemeClr val="bg1"/>
                          </a:solidFill>
                          <a:latin typeface="Raleway" pitchFamily="2" charset="0"/>
                        </a:rPr>
                        <a:t>SALES YEAR</a:t>
                      </a:r>
                      <a:endParaRPr lang="en-IN" dirty="0">
                        <a:solidFill>
                          <a:schemeClr val="bg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bg1"/>
                          </a:solidFill>
                          <a:latin typeface="Raleway" pitchFamily="2" charset="0"/>
                        </a:rPr>
                        <a:t>TOTAL SALES</a:t>
                      </a:r>
                      <a:endParaRPr lang="en-IN" dirty="0">
                        <a:solidFill>
                          <a:schemeClr val="bg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bg1"/>
                          </a:solidFill>
                          <a:latin typeface="Raleway" pitchFamily="2" charset="0"/>
                        </a:rPr>
                        <a:t>PREV YEAR SALES</a:t>
                      </a:r>
                      <a:endParaRPr lang="en-IN" dirty="0">
                        <a:solidFill>
                          <a:schemeClr val="bg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bg1"/>
                          </a:solidFill>
                          <a:latin typeface="Raleway" pitchFamily="2" charset="0"/>
                        </a:rPr>
                        <a:t>GROWTH RATE</a:t>
                      </a:r>
                      <a:endParaRPr lang="en-IN" dirty="0">
                        <a:solidFill>
                          <a:schemeClr val="bg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0332908"/>
                  </a:ext>
                </a:extLst>
              </a:tr>
              <a:tr h="1009650">
                <a:tc>
                  <a:txBody>
                    <a:bodyPr/>
                    <a:lstStyle/>
                    <a:p>
                      <a:pPr algn="ctr">
                        <a:lnSpc>
                          <a:spcPct val="150000"/>
                        </a:lnSpc>
                      </a:pPr>
                      <a:r>
                        <a:rPr lang="en-GB" dirty="0">
                          <a:solidFill>
                            <a:schemeClr val="tx1"/>
                          </a:solidFill>
                          <a:latin typeface="Raleway" pitchFamily="2" charset="0"/>
                        </a:rPr>
                        <a:t>2016</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59362.34</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NAN</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NAN</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3458"/>
                  </a:ext>
                </a:extLst>
              </a:tr>
              <a:tr h="1009650">
                <a:tc>
                  <a:txBody>
                    <a:bodyPr/>
                    <a:lstStyle/>
                    <a:p>
                      <a:pPr algn="ctr">
                        <a:lnSpc>
                          <a:spcPct val="150000"/>
                        </a:lnSpc>
                      </a:pPr>
                      <a:r>
                        <a:rPr lang="en-GB" dirty="0">
                          <a:solidFill>
                            <a:schemeClr val="tx1"/>
                          </a:solidFill>
                          <a:latin typeface="Raleway" pitchFamily="2" charset="0"/>
                        </a:rPr>
                        <a:t>2017</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7249746.73</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59362.34</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12117.7</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674449"/>
                  </a:ext>
                </a:extLst>
              </a:tr>
              <a:tr h="1009650">
                <a:tc>
                  <a:txBody>
                    <a:bodyPr/>
                    <a:lstStyle/>
                    <a:p>
                      <a:pPr algn="ctr">
                        <a:lnSpc>
                          <a:spcPct val="150000"/>
                        </a:lnSpc>
                      </a:pPr>
                      <a:r>
                        <a:rPr lang="en-GB" dirty="0">
                          <a:solidFill>
                            <a:schemeClr val="tx1"/>
                          </a:solidFill>
                          <a:latin typeface="Raleway" pitchFamily="2" charset="0"/>
                        </a:rPr>
                        <a:t>2018</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8699763.05</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7249746.73</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GB" dirty="0">
                          <a:solidFill>
                            <a:schemeClr val="tx1"/>
                          </a:solidFill>
                          <a:latin typeface="Raleway" pitchFamily="2" charset="0"/>
                        </a:rPr>
                        <a:t>20.0</a:t>
                      </a:r>
                      <a:endParaRPr lang="en-IN" dirty="0">
                        <a:solidFill>
                          <a:schemeClr val="tx1"/>
                        </a:solidFill>
                        <a:latin typeface="Raleway"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847119"/>
                  </a:ext>
                </a:extLst>
              </a:tr>
            </a:tbl>
          </a:graphicData>
        </a:graphic>
      </p:graphicFrame>
      <p:pic>
        <p:nvPicPr>
          <p:cNvPr id="3" name="Picture 2">
            <a:extLst>
              <a:ext uri="{FF2B5EF4-FFF2-40B4-BE49-F238E27FC236}">
                <a16:creationId xmlns:a16="http://schemas.microsoft.com/office/drawing/2014/main" id="{2BA5D87D-3B3A-CDAF-A3F3-2A7C4105638B}"/>
              </a:ext>
            </a:extLst>
          </p:cNvPr>
          <p:cNvPicPr>
            <a:picLocks noChangeAspect="1"/>
          </p:cNvPicPr>
          <p:nvPr/>
        </p:nvPicPr>
        <p:blipFill>
          <a:blip r:embed="rId2"/>
          <a:stretch>
            <a:fillRect/>
          </a:stretch>
        </p:blipFill>
        <p:spPr>
          <a:xfrm>
            <a:off x="11125200" y="4017408"/>
            <a:ext cx="6598537" cy="1777783"/>
          </a:xfrm>
          <a:prstGeom prst="rect">
            <a:avLst/>
          </a:prstGeom>
        </p:spPr>
      </p:pic>
      <p:pic>
        <p:nvPicPr>
          <p:cNvPr id="6" name="Picture 5">
            <a:extLst>
              <a:ext uri="{FF2B5EF4-FFF2-40B4-BE49-F238E27FC236}">
                <a16:creationId xmlns:a16="http://schemas.microsoft.com/office/drawing/2014/main" id="{01507901-C29D-E712-ADCA-6CE249B2E805}"/>
              </a:ext>
            </a:extLst>
          </p:cNvPr>
          <p:cNvPicPr>
            <a:picLocks noChangeAspect="1"/>
          </p:cNvPicPr>
          <p:nvPr/>
        </p:nvPicPr>
        <p:blipFill>
          <a:blip r:embed="rId3"/>
          <a:stretch>
            <a:fillRect/>
          </a:stretch>
        </p:blipFill>
        <p:spPr>
          <a:xfrm>
            <a:off x="11147474" y="125061"/>
            <a:ext cx="4291004" cy="3629638"/>
          </a:xfrm>
          <a:prstGeom prst="rect">
            <a:avLst/>
          </a:prstGeom>
        </p:spPr>
      </p:pic>
    </p:spTree>
    <p:extLst>
      <p:ext uri="{BB962C8B-B14F-4D97-AF65-F5344CB8AC3E}">
        <p14:creationId xmlns:p14="http://schemas.microsoft.com/office/powerpoint/2010/main" val="247827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214A720A-A58D-9320-E9A4-B08C8D438394}"/>
            </a:ext>
          </a:extLst>
        </p:cNvPr>
        <p:cNvGrpSpPr/>
        <p:nvPr/>
      </p:nvGrpSpPr>
      <p:grpSpPr>
        <a:xfrm>
          <a:off x="0" y="0"/>
          <a:ext cx="0" cy="0"/>
          <a:chOff x="0" y="0"/>
          <a:chExt cx="0" cy="0"/>
        </a:xfrm>
      </p:grpSpPr>
      <p:grpSp>
        <p:nvGrpSpPr>
          <p:cNvPr id="16" name="Group 16">
            <a:extLst>
              <a:ext uri="{FF2B5EF4-FFF2-40B4-BE49-F238E27FC236}">
                <a16:creationId xmlns:a16="http://schemas.microsoft.com/office/drawing/2014/main" id="{485032F6-130F-FD85-2A1F-21A83674CA52}"/>
              </a:ext>
            </a:extLst>
          </p:cNvPr>
          <p:cNvGrpSpPr/>
          <p:nvPr/>
        </p:nvGrpSpPr>
        <p:grpSpPr>
          <a:xfrm>
            <a:off x="17579417" y="8585700"/>
            <a:ext cx="1075518" cy="708583"/>
            <a:chOff x="0" y="0"/>
            <a:chExt cx="283264" cy="186623"/>
          </a:xfrm>
        </p:grpSpPr>
        <p:sp>
          <p:nvSpPr>
            <p:cNvPr id="17" name="Freeform 17">
              <a:extLst>
                <a:ext uri="{FF2B5EF4-FFF2-40B4-BE49-F238E27FC236}">
                  <a16:creationId xmlns:a16="http://schemas.microsoft.com/office/drawing/2014/main" id="{5BF272D4-58D6-6E2E-641C-BDDFAFDC56C2}"/>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a:extLst>
                <a:ext uri="{FF2B5EF4-FFF2-40B4-BE49-F238E27FC236}">
                  <a16:creationId xmlns:a16="http://schemas.microsoft.com/office/drawing/2014/main" id="{B8ACDA9B-9C1C-F560-A65C-D586E681D833}"/>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a:extLst>
              <a:ext uri="{FF2B5EF4-FFF2-40B4-BE49-F238E27FC236}">
                <a16:creationId xmlns:a16="http://schemas.microsoft.com/office/drawing/2014/main" id="{75AA791B-93A6-A8DD-EF17-49D48833F757}"/>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11</a:t>
            </a:r>
          </a:p>
        </p:txBody>
      </p:sp>
      <p:sp>
        <p:nvSpPr>
          <p:cNvPr id="20" name="TextBox 20">
            <a:extLst>
              <a:ext uri="{FF2B5EF4-FFF2-40B4-BE49-F238E27FC236}">
                <a16:creationId xmlns:a16="http://schemas.microsoft.com/office/drawing/2014/main" id="{5ABE69AA-28ED-3304-5697-924DB41CD438}"/>
              </a:ext>
            </a:extLst>
          </p:cNvPr>
          <p:cNvSpPr txBox="1"/>
          <p:nvPr/>
        </p:nvSpPr>
        <p:spPr>
          <a:xfrm>
            <a:off x="533400" y="1562100"/>
            <a:ext cx="9929991"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MOVING AVERAGE</a:t>
            </a:r>
          </a:p>
        </p:txBody>
      </p:sp>
      <p:sp>
        <p:nvSpPr>
          <p:cNvPr id="21" name="TextBox 21">
            <a:extLst>
              <a:ext uri="{FF2B5EF4-FFF2-40B4-BE49-F238E27FC236}">
                <a16:creationId xmlns:a16="http://schemas.microsoft.com/office/drawing/2014/main" id="{25B568A2-D2D4-A05A-83A8-447F567A19B8}"/>
              </a:ext>
            </a:extLst>
          </p:cNvPr>
          <p:cNvSpPr txBox="1"/>
          <p:nvPr/>
        </p:nvSpPr>
        <p:spPr>
          <a:xfrm>
            <a:off x="533400" y="2781300"/>
            <a:ext cx="6881991"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OF ORDER VALUE</a:t>
            </a:r>
          </a:p>
        </p:txBody>
      </p:sp>
      <p:sp>
        <p:nvSpPr>
          <p:cNvPr id="7" name="TextBox 6">
            <a:extLst>
              <a:ext uri="{FF2B5EF4-FFF2-40B4-BE49-F238E27FC236}">
                <a16:creationId xmlns:a16="http://schemas.microsoft.com/office/drawing/2014/main" id="{F1D73EC9-0545-59FC-9529-D7CF09054E5A}"/>
              </a:ext>
            </a:extLst>
          </p:cNvPr>
          <p:cNvSpPr txBox="1"/>
          <p:nvPr/>
        </p:nvSpPr>
        <p:spPr>
          <a:xfrm>
            <a:off x="533400" y="4381500"/>
            <a:ext cx="9326880" cy="5116593"/>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calculates the moving (cumulative) average of order values for each customer across their entire purchase history.</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It uses the orders and payments tables, merging them to get the </a:t>
            </a:r>
            <a:r>
              <a:rPr kumimoji="0" lang="en-US" altLang="en-US" sz="2000" i="0" u="none" strike="noStrike" cap="none" normalizeH="0" baseline="0" dirty="0" err="1">
                <a:ln>
                  <a:noFill/>
                </a:ln>
                <a:solidFill>
                  <a:schemeClr val="bg1"/>
                </a:solidFill>
                <a:effectLst/>
                <a:latin typeface="Raleway" pitchFamily="2" charset="0"/>
              </a:rPr>
              <a:t>payment_value</a:t>
            </a:r>
            <a:r>
              <a:rPr kumimoji="0" lang="en-US" altLang="en-US" sz="2000" i="0" u="none" strike="noStrike" cap="none" normalizeH="0" baseline="0" dirty="0">
                <a:ln>
                  <a:noFill/>
                </a:ln>
                <a:solidFill>
                  <a:schemeClr val="bg1"/>
                </a:solidFill>
                <a:effectLst/>
                <a:latin typeface="Raleway" pitchFamily="2" charset="0"/>
              </a:rPr>
              <a:t> for each order, then groups the data by customer and order date to track the value of each purchase.</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helps us understand how each customer’s average order value changes over time — for example, whether a customer is spending more or less as their order history grows.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The output shows the customer ID, order ID, order date, and the cumulative average order value revealing long-term purchase behavior and loyalty trends.</a:t>
            </a:r>
          </a:p>
        </p:txBody>
      </p:sp>
      <p:pic>
        <p:nvPicPr>
          <p:cNvPr id="9" name="Picture 8">
            <a:extLst>
              <a:ext uri="{FF2B5EF4-FFF2-40B4-BE49-F238E27FC236}">
                <a16:creationId xmlns:a16="http://schemas.microsoft.com/office/drawing/2014/main" id="{2049A3A5-1F8D-FEA8-F1AE-83B5DECB7ABC}"/>
              </a:ext>
            </a:extLst>
          </p:cNvPr>
          <p:cNvPicPr>
            <a:picLocks noChangeAspect="1"/>
          </p:cNvPicPr>
          <p:nvPr/>
        </p:nvPicPr>
        <p:blipFill>
          <a:blip r:embed="rId2"/>
          <a:stretch>
            <a:fillRect/>
          </a:stretch>
        </p:blipFill>
        <p:spPr>
          <a:xfrm>
            <a:off x="10463391" y="800100"/>
            <a:ext cx="7470901" cy="2919894"/>
          </a:xfrm>
          <a:prstGeom prst="rect">
            <a:avLst/>
          </a:prstGeom>
        </p:spPr>
      </p:pic>
      <p:pic>
        <p:nvPicPr>
          <p:cNvPr id="11" name="Picture 10">
            <a:extLst>
              <a:ext uri="{FF2B5EF4-FFF2-40B4-BE49-F238E27FC236}">
                <a16:creationId xmlns:a16="http://schemas.microsoft.com/office/drawing/2014/main" id="{E22484A8-B6DD-F3CB-5524-05F3E006205D}"/>
              </a:ext>
            </a:extLst>
          </p:cNvPr>
          <p:cNvPicPr>
            <a:picLocks noChangeAspect="1"/>
          </p:cNvPicPr>
          <p:nvPr/>
        </p:nvPicPr>
        <p:blipFill>
          <a:blip r:embed="rId3"/>
          <a:stretch>
            <a:fillRect/>
          </a:stretch>
        </p:blipFill>
        <p:spPr>
          <a:xfrm>
            <a:off x="10463391" y="4076700"/>
            <a:ext cx="6173109" cy="3246677"/>
          </a:xfrm>
          <a:prstGeom prst="rect">
            <a:avLst/>
          </a:prstGeom>
        </p:spPr>
      </p:pic>
      <p:pic>
        <p:nvPicPr>
          <p:cNvPr id="13" name="Picture 12">
            <a:extLst>
              <a:ext uri="{FF2B5EF4-FFF2-40B4-BE49-F238E27FC236}">
                <a16:creationId xmlns:a16="http://schemas.microsoft.com/office/drawing/2014/main" id="{FAD4474B-9A38-32D5-84B7-D8593E33C4F3}"/>
              </a:ext>
            </a:extLst>
          </p:cNvPr>
          <p:cNvPicPr>
            <a:picLocks noChangeAspect="1"/>
          </p:cNvPicPr>
          <p:nvPr/>
        </p:nvPicPr>
        <p:blipFill>
          <a:blip r:embed="rId4"/>
          <a:stretch>
            <a:fillRect/>
          </a:stretch>
        </p:blipFill>
        <p:spPr>
          <a:xfrm>
            <a:off x="10427049" y="7429500"/>
            <a:ext cx="6781800" cy="2782189"/>
          </a:xfrm>
          <a:prstGeom prst="rect">
            <a:avLst/>
          </a:prstGeom>
        </p:spPr>
      </p:pic>
    </p:spTree>
    <p:extLst>
      <p:ext uri="{BB962C8B-B14F-4D97-AF65-F5344CB8AC3E}">
        <p14:creationId xmlns:p14="http://schemas.microsoft.com/office/powerpoint/2010/main" val="357787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9962CBD0-183E-CC2A-E548-4E7DA36EFA9C}"/>
            </a:ext>
          </a:extLst>
        </p:cNvPr>
        <p:cNvGrpSpPr/>
        <p:nvPr/>
      </p:nvGrpSpPr>
      <p:grpSpPr>
        <a:xfrm>
          <a:off x="0" y="0"/>
          <a:ext cx="0" cy="0"/>
          <a:chOff x="0" y="0"/>
          <a:chExt cx="0" cy="0"/>
        </a:xfrm>
      </p:grpSpPr>
      <p:grpSp>
        <p:nvGrpSpPr>
          <p:cNvPr id="16" name="Group 16">
            <a:extLst>
              <a:ext uri="{FF2B5EF4-FFF2-40B4-BE49-F238E27FC236}">
                <a16:creationId xmlns:a16="http://schemas.microsoft.com/office/drawing/2014/main" id="{BFBC03AB-A664-6C45-C0C9-FD31F18F0E3A}"/>
              </a:ext>
            </a:extLst>
          </p:cNvPr>
          <p:cNvGrpSpPr/>
          <p:nvPr/>
        </p:nvGrpSpPr>
        <p:grpSpPr>
          <a:xfrm>
            <a:off x="17579417" y="8585700"/>
            <a:ext cx="1075518" cy="708583"/>
            <a:chOff x="0" y="0"/>
            <a:chExt cx="283264" cy="186623"/>
          </a:xfrm>
        </p:grpSpPr>
        <p:sp>
          <p:nvSpPr>
            <p:cNvPr id="17" name="Freeform 17">
              <a:extLst>
                <a:ext uri="{FF2B5EF4-FFF2-40B4-BE49-F238E27FC236}">
                  <a16:creationId xmlns:a16="http://schemas.microsoft.com/office/drawing/2014/main" id="{E58EF8F2-8365-66AC-DC3A-5873B0BF9BCD}"/>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a:extLst>
                <a:ext uri="{FF2B5EF4-FFF2-40B4-BE49-F238E27FC236}">
                  <a16:creationId xmlns:a16="http://schemas.microsoft.com/office/drawing/2014/main" id="{8F0399BA-D703-9405-B0F0-E53A1D6056FA}"/>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a:extLst>
              <a:ext uri="{FF2B5EF4-FFF2-40B4-BE49-F238E27FC236}">
                <a16:creationId xmlns:a16="http://schemas.microsoft.com/office/drawing/2014/main" id="{CC4BF3AC-2FA7-0114-6AAD-2B21A5D5A6D5}"/>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11</a:t>
            </a:r>
          </a:p>
        </p:txBody>
      </p:sp>
      <p:sp>
        <p:nvSpPr>
          <p:cNvPr id="20" name="TextBox 20">
            <a:extLst>
              <a:ext uri="{FF2B5EF4-FFF2-40B4-BE49-F238E27FC236}">
                <a16:creationId xmlns:a16="http://schemas.microsoft.com/office/drawing/2014/main" id="{A58C6A43-252C-B92E-6FD4-B0321CABCF0D}"/>
              </a:ext>
            </a:extLst>
          </p:cNvPr>
          <p:cNvSpPr txBox="1"/>
          <p:nvPr/>
        </p:nvSpPr>
        <p:spPr>
          <a:xfrm>
            <a:off x="533400" y="1562100"/>
            <a:ext cx="9929991"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SELLER REVENUE</a:t>
            </a:r>
          </a:p>
        </p:txBody>
      </p:sp>
      <p:sp>
        <p:nvSpPr>
          <p:cNvPr id="21" name="TextBox 21">
            <a:extLst>
              <a:ext uri="{FF2B5EF4-FFF2-40B4-BE49-F238E27FC236}">
                <a16:creationId xmlns:a16="http://schemas.microsoft.com/office/drawing/2014/main" id="{5C27457A-0D82-E233-7A36-40E0CE7EBE3D}"/>
              </a:ext>
            </a:extLst>
          </p:cNvPr>
          <p:cNvSpPr txBox="1"/>
          <p:nvPr/>
        </p:nvSpPr>
        <p:spPr>
          <a:xfrm>
            <a:off x="533400" y="2781300"/>
            <a:ext cx="6881991"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RANKING</a:t>
            </a:r>
          </a:p>
        </p:txBody>
      </p:sp>
      <p:sp>
        <p:nvSpPr>
          <p:cNvPr id="22" name="TextBox 22">
            <a:extLst>
              <a:ext uri="{FF2B5EF4-FFF2-40B4-BE49-F238E27FC236}">
                <a16:creationId xmlns:a16="http://schemas.microsoft.com/office/drawing/2014/main" id="{25F907BC-9BA2-4947-3BA4-D4F7A6DFC699}"/>
              </a:ext>
            </a:extLst>
          </p:cNvPr>
          <p:cNvSpPr txBox="1"/>
          <p:nvPr/>
        </p:nvSpPr>
        <p:spPr>
          <a:xfrm>
            <a:off x="562708" y="4229100"/>
            <a:ext cx="8024991" cy="4100931"/>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cs typeface="Arial" panose="020B0604020202020204" pitchFamily="34" charset="0"/>
              </a:rPr>
              <a:t>This calculates how much revenue each seller earned and ranks them from highest to lowest based on total revenue generated.</a:t>
            </a:r>
          </a:p>
          <a:p>
            <a:pPr algn="just">
              <a:lnSpc>
                <a:spcPct val="150000"/>
              </a:lnSpc>
              <a:buFont typeface="Wingdings" panose="05000000000000000000" pitchFamily="2" charset="2"/>
              <a:buChar char="Ø"/>
            </a:pP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It adds up each seller’s product price and freight value using the </a:t>
            </a:r>
            <a:r>
              <a:rPr kumimoji="0" lang="en-GB" altLang="en-US" sz="2000" b="0" i="0" u="none" strike="noStrike" cap="none" normalizeH="0" baseline="0" dirty="0" err="1">
                <a:ln>
                  <a:noFill/>
                </a:ln>
                <a:solidFill>
                  <a:schemeClr val="bg1"/>
                </a:solidFill>
                <a:effectLst/>
                <a:latin typeface="Raleway" pitchFamily="2" charset="0"/>
                <a:cs typeface="Arial" panose="020B0604020202020204" pitchFamily="34" charset="0"/>
              </a:rPr>
              <a:t>order_items</a:t>
            </a: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 table, groups the data by </a:t>
            </a:r>
            <a:r>
              <a:rPr kumimoji="0" lang="en-GB" altLang="en-US" sz="2000" b="0" i="0" u="none" strike="noStrike" cap="none" normalizeH="0" baseline="0" dirty="0" err="1">
                <a:ln>
                  <a:noFill/>
                </a:ln>
                <a:solidFill>
                  <a:schemeClr val="bg1"/>
                </a:solidFill>
                <a:effectLst/>
                <a:latin typeface="Raleway" pitchFamily="2" charset="0"/>
                <a:cs typeface="Arial" panose="020B0604020202020204" pitchFamily="34" charset="0"/>
              </a:rPr>
              <a:t>seller_id</a:t>
            </a: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 and then uses the RANK() function to assign a rank based on descending revenue. </a:t>
            </a:r>
          </a:p>
          <a:p>
            <a:pPr algn="just">
              <a:lnSpc>
                <a:spcPct val="150000"/>
              </a:lnSpc>
              <a:buFont typeface="Wingdings" panose="05000000000000000000" pitchFamily="2" charset="2"/>
              <a:buChar char="Ø"/>
            </a:pPr>
            <a:r>
              <a:rPr lang="en-GB" sz="2000" dirty="0">
                <a:solidFill>
                  <a:schemeClr val="bg1"/>
                </a:solidFill>
                <a:latin typeface="Raleway" pitchFamily="2" charset="0"/>
                <a:cs typeface="Arial" panose="020B0604020202020204" pitchFamily="34" charset="0"/>
              </a:rPr>
              <a:t>It shows which sellers are generating the most revenue on the platform, helping identify top-performing sellers.</a:t>
            </a:r>
          </a:p>
          <a:p>
            <a:pPr algn="just">
              <a:lnSpc>
                <a:spcPct val="150000"/>
              </a:lnSpc>
              <a:buFont typeface="Wingdings" panose="05000000000000000000" pitchFamily="2" charset="2"/>
              <a:buChar char="Ø"/>
            </a:pPr>
            <a:r>
              <a:rPr kumimoji="0" lang="en-GB" altLang="en-US" sz="2000" b="0" i="0" u="none" strike="noStrike" cap="none" normalizeH="0" baseline="0" dirty="0">
                <a:ln>
                  <a:noFill/>
                </a:ln>
                <a:solidFill>
                  <a:schemeClr val="bg1"/>
                </a:solidFill>
                <a:effectLst/>
                <a:latin typeface="Raleway" pitchFamily="2" charset="0"/>
                <a:cs typeface="Arial" panose="020B0604020202020204" pitchFamily="34" charset="0"/>
              </a:rPr>
              <a:t>Rank 1 seller generated sales of 2.5 BR, while seller of least rank generated sales of just 12 BR. </a:t>
            </a:r>
          </a:p>
        </p:txBody>
      </p:sp>
      <p:pic>
        <p:nvPicPr>
          <p:cNvPr id="3" name="Picture 2">
            <a:extLst>
              <a:ext uri="{FF2B5EF4-FFF2-40B4-BE49-F238E27FC236}">
                <a16:creationId xmlns:a16="http://schemas.microsoft.com/office/drawing/2014/main" id="{67D56124-8684-F73E-9746-CF6B0F5AE6B9}"/>
              </a:ext>
            </a:extLst>
          </p:cNvPr>
          <p:cNvPicPr>
            <a:picLocks noChangeAspect="1"/>
          </p:cNvPicPr>
          <p:nvPr/>
        </p:nvPicPr>
        <p:blipFill>
          <a:blip r:embed="rId2"/>
          <a:stretch>
            <a:fillRect/>
          </a:stretch>
        </p:blipFill>
        <p:spPr>
          <a:xfrm>
            <a:off x="10681754" y="5894469"/>
            <a:ext cx="5929846" cy="4186747"/>
          </a:xfrm>
          <a:prstGeom prst="rect">
            <a:avLst/>
          </a:prstGeom>
        </p:spPr>
      </p:pic>
      <p:pic>
        <p:nvPicPr>
          <p:cNvPr id="4" name="Picture 3">
            <a:extLst>
              <a:ext uri="{FF2B5EF4-FFF2-40B4-BE49-F238E27FC236}">
                <a16:creationId xmlns:a16="http://schemas.microsoft.com/office/drawing/2014/main" id="{E49BF573-B1FE-26CC-B553-F25E6DA40086}"/>
              </a:ext>
            </a:extLst>
          </p:cNvPr>
          <p:cNvPicPr>
            <a:picLocks noChangeAspect="1"/>
          </p:cNvPicPr>
          <p:nvPr/>
        </p:nvPicPr>
        <p:blipFill>
          <a:blip r:embed="rId3"/>
          <a:stretch>
            <a:fillRect/>
          </a:stretch>
        </p:blipFill>
        <p:spPr>
          <a:xfrm>
            <a:off x="10681754" y="647700"/>
            <a:ext cx="6897663" cy="2057400"/>
          </a:xfrm>
          <a:prstGeom prst="rect">
            <a:avLst/>
          </a:prstGeom>
        </p:spPr>
      </p:pic>
      <p:pic>
        <p:nvPicPr>
          <p:cNvPr id="6" name="Picture 5">
            <a:extLst>
              <a:ext uri="{FF2B5EF4-FFF2-40B4-BE49-F238E27FC236}">
                <a16:creationId xmlns:a16="http://schemas.microsoft.com/office/drawing/2014/main" id="{A1048E99-EE32-7927-1D7D-E8B9E0975523}"/>
              </a:ext>
            </a:extLst>
          </p:cNvPr>
          <p:cNvPicPr>
            <a:picLocks noChangeAspect="1"/>
          </p:cNvPicPr>
          <p:nvPr/>
        </p:nvPicPr>
        <p:blipFill>
          <a:blip r:embed="rId4"/>
          <a:stretch>
            <a:fillRect/>
          </a:stretch>
        </p:blipFill>
        <p:spPr>
          <a:xfrm>
            <a:off x="10681754" y="3272460"/>
            <a:ext cx="6907604" cy="2175840"/>
          </a:xfrm>
          <a:prstGeom prst="rect">
            <a:avLst/>
          </a:prstGeom>
        </p:spPr>
      </p:pic>
    </p:spTree>
    <p:extLst>
      <p:ext uri="{BB962C8B-B14F-4D97-AF65-F5344CB8AC3E}">
        <p14:creationId xmlns:p14="http://schemas.microsoft.com/office/powerpoint/2010/main" val="799991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43361982-114E-63F9-4E2E-8F69C1A08FAB}"/>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6512414-1707-0706-6A86-A3749577B4F9}"/>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408E1A7E-E385-F7DB-CFF4-47429E6DBD23}"/>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69B3EAB4-6898-CB66-53B2-B25133CC48E4}"/>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B1147A3A-6A74-C0D4-9439-25566870DC6B}"/>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a:extLst>
              <a:ext uri="{FF2B5EF4-FFF2-40B4-BE49-F238E27FC236}">
                <a16:creationId xmlns:a16="http://schemas.microsoft.com/office/drawing/2014/main" id="{B8E4695C-0850-AB04-B74D-0DFE12BEADDB}"/>
              </a:ext>
            </a:extLst>
          </p:cNvPr>
          <p:cNvSpPr txBox="1"/>
          <p:nvPr/>
        </p:nvSpPr>
        <p:spPr>
          <a:xfrm>
            <a:off x="8787346" y="1224473"/>
            <a:ext cx="8662453"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TOP 3 CUSTOMERS</a:t>
            </a:r>
          </a:p>
        </p:txBody>
      </p:sp>
      <p:sp>
        <p:nvSpPr>
          <p:cNvPr id="11" name="TextBox 11">
            <a:extLst>
              <a:ext uri="{FF2B5EF4-FFF2-40B4-BE49-F238E27FC236}">
                <a16:creationId xmlns:a16="http://schemas.microsoft.com/office/drawing/2014/main" id="{C76A610E-6531-790F-D933-1CB19F81E1DD}"/>
              </a:ext>
            </a:extLst>
          </p:cNvPr>
          <p:cNvSpPr txBox="1"/>
          <p:nvPr/>
        </p:nvSpPr>
        <p:spPr>
          <a:xfrm>
            <a:off x="8787347" y="2206793"/>
            <a:ext cx="9390982"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PER YEAR</a:t>
            </a:r>
          </a:p>
        </p:txBody>
      </p:sp>
      <p:sp>
        <p:nvSpPr>
          <p:cNvPr id="14" name="TextBox 13">
            <a:extLst>
              <a:ext uri="{FF2B5EF4-FFF2-40B4-BE49-F238E27FC236}">
                <a16:creationId xmlns:a16="http://schemas.microsoft.com/office/drawing/2014/main" id="{5DBAA624-1A89-AB60-3EAB-78B1137777F8}"/>
              </a:ext>
            </a:extLst>
          </p:cNvPr>
          <p:cNvSpPr txBox="1"/>
          <p:nvPr/>
        </p:nvSpPr>
        <p:spPr>
          <a:xfrm>
            <a:off x="8767417" y="3539155"/>
            <a:ext cx="9326880" cy="4193264"/>
          </a:xfrm>
          <a:prstGeom prst="rect">
            <a:avLst/>
          </a:prstGeom>
          <a:noFill/>
        </p:spPr>
        <p:txBody>
          <a:bodyPr wrap="square">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identifies the top 3 customers who spent the most money in each year based on their total payment value.</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It calculates the total amount spent by each customer in each year, and then ranks them within each year using the rank() function.</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This helps us highlight the most valuable customers annually — those who contribute the highest revenue which is useful for loyalty programs, personalized offers, or VIP targeting.</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none" strike="noStrike" cap="none" normalizeH="0" baseline="0" dirty="0">
                <a:ln>
                  <a:noFill/>
                </a:ln>
                <a:solidFill>
                  <a:schemeClr val="bg1"/>
                </a:solidFill>
                <a:effectLst/>
                <a:latin typeface="Raleway" pitchFamily="2" charset="0"/>
              </a:rPr>
              <a:t>The output includes the customer ID, year, total amount spent, and their rank showing the top 3 customers per year.</a:t>
            </a:r>
          </a:p>
        </p:txBody>
      </p:sp>
      <p:pic>
        <p:nvPicPr>
          <p:cNvPr id="16" name="Picture 15">
            <a:extLst>
              <a:ext uri="{FF2B5EF4-FFF2-40B4-BE49-F238E27FC236}">
                <a16:creationId xmlns:a16="http://schemas.microsoft.com/office/drawing/2014/main" id="{1789186B-3A8A-C6E2-783D-95992153EB52}"/>
              </a:ext>
            </a:extLst>
          </p:cNvPr>
          <p:cNvPicPr>
            <a:picLocks noChangeAspect="1"/>
          </p:cNvPicPr>
          <p:nvPr/>
        </p:nvPicPr>
        <p:blipFill>
          <a:blip r:embed="rId2"/>
          <a:stretch>
            <a:fillRect/>
          </a:stretch>
        </p:blipFill>
        <p:spPr>
          <a:xfrm>
            <a:off x="381000" y="495300"/>
            <a:ext cx="6696527" cy="5499884"/>
          </a:xfrm>
          <a:prstGeom prst="rect">
            <a:avLst/>
          </a:prstGeom>
        </p:spPr>
      </p:pic>
      <p:pic>
        <p:nvPicPr>
          <p:cNvPr id="18" name="Picture 17">
            <a:extLst>
              <a:ext uri="{FF2B5EF4-FFF2-40B4-BE49-F238E27FC236}">
                <a16:creationId xmlns:a16="http://schemas.microsoft.com/office/drawing/2014/main" id="{3BF7A97D-0237-C7B8-B428-B877C791963F}"/>
              </a:ext>
            </a:extLst>
          </p:cNvPr>
          <p:cNvPicPr>
            <a:picLocks noChangeAspect="1"/>
          </p:cNvPicPr>
          <p:nvPr/>
        </p:nvPicPr>
        <p:blipFill>
          <a:blip r:embed="rId3"/>
          <a:stretch>
            <a:fillRect/>
          </a:stretch>
        </p:blipFill>
        <p:spPr>
          <a:xfrm>
            <a:off x="533400" y="6210300"/>
            <a:ext cx="5486400" cy="3941949"/>
          </a:xfrm>
          <a:prstGeom prst="rect">
            <a:avLst/>
          </a:prstGeom>
        </p:spPr>
      </p:pic>
    </p:spTree>
    <p:extLst>
      <p:ext uri="{BB962C8B-B14F-4D97-AF65-F5344CB8AC3E}">
        <p14:creationId xmlns:p14="http://schemas.microsoft.com/office/powerpoint/2010/main" val="2540132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0340334" y="1684017"/>
            <a:ext cx="6918966" cy="69189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9" name="Group 9"/>
          <p:cNvGrpSpPr/>
          <p:nvPr/>
        </p:nvGrpSpPr>
        <p:grpSpPr>
          <a:xfrm>
            <a:off x="11038671" y="2382354"/>
            <a:ext cx="5522291" cy="55222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2" name="Group 12"/>
          <p:cNvGrpSpPr/>
          <p:nvPr/>
        </p:nvGrpSpPr>
        <p:grpSpPr>
          <a:xfrm>
            <a:off x="14356035" y="3164673"/>
            <a:ext cx="2204928" cy="220492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5" name="Freeform 15"/>
          <p:cNvSpPr/>
          <p:nvPr/>
        </p:nvSpPr>
        <p:spPr>
          <a:xfrm>
            <a:off x="11332393" y="4041345"/>
            <a:ext cx="4934849" cy="2485369"/>
          </a:xfrm>
          <a:custGeom>
            <a:avLst/>
            <a:gdLst/>
            <a:ahLst/>
            <a:cxnLst/>
            <a:rect l="l" t="t" r="r" b="b"/>
            <a:pathLst>
              <a:path w="4934849" h="2485369">
                <a:moveTo>
                  <a:pt x="0" y="0"/>
                </a:moveTo>
                <a:lnTo>
                  <a:pt x="4934849" y="0"/>
                </a:lnTo>
                <a:lnTo>
                  <a:pt x="4934849" y="2485370"/>
                </a:lnTo>
                <a:lnTo>
                  <a:pt x="0" y="24853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7579417" y="8585700"/>
            <a:ext cx="1075518" cy="708583"/>
            <a:chOff x="0" y="0"/>
            <a:chExt cx="283264" cy="186623"/>
          </a:xfrm>
        </p:grpSpPr>
        <p:sp>
          <p:nvSpPr>
            <p:cNvPr id="19" name="Freeform 19"/>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20" name="TextBox 20"/>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21" name="TextBox 21"/>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12</a:t>
            </a:r>
          </a:p>
        </p:txBody>
      </p:sp>
      <p:sp>
        <p:nvSpPr>
          <p:cNvPr id="22" name="TextBox 22"/>
          <p:cNvSpPr txBox="1"/>
          <p:nvPr/>
        </p:nvSpPr>
        <p:spPr>
          <a:xfrm>
            <a:off x="762000" y="1422894"/>
            <a:ext cx="6932362" cy="982320"/>
          </a:xfrm>
          <a:prstGeom prst="rect">
            <a:avLst/>
          </a:prstGeom>
        </p:spPr>
        <p:txBody>
          <a:bodyPr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CONCLUSION</a:t>
            </a:r>
          </a:p>
        </p:txBody>
      </p:sp>
      <p:sp>
        <p:nvSpPr>
          <p:cNvPr id="24" name="TextBox 24"/>
          <p:cNvSpPr txBox="1"/>
          <p:nvPr/>
        </p:nvSpPr>
        <p:spPr>
          <a:xfrm>
            <a:off x="609600" y="2900362"/>
            <a:ext cx="9213019" cy="7014805"/>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The platform recorded a significant number of orders in 2017, indicating good early traction and growth during that year.</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A good portion of customers chose to pay in multiple </a:t>
            </a:r>
            <a:r>
              <a:rPr lang="en-GB" b="0" i="0" dirty="0" err="1">
                <a:solidFill>
                  <a:srgbClr val="E3E3E3"/>
                </a:solidFill>
                <a:effectLst/>
                <a:latin typeface="Raleway" pitchFamily="2" charset="0"/>
              </a:rPr>
              <a:t>installments</a:t>
            </a:r>
            <a:r>
              <a:rPr lang="en-GB" b="0" i="0" dirty="0">
                <a:solidFill>
                  <a:srgbClr val="E3E3E3"/>
                </a:solidFill>
                <a:effectLst/>
                <a:latin typeface="Raleway" pitchFamily="2" charset="0"/>
              </a:rPr>
              <a:t>, showing that flexible payment options are important for user convenience.</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Categories such as </a:t>
            </a:r>
            <a:r>
              <a:rPr lang="en-GB" b="0" i="0" dirty="0" err="1">
                <a:solidFill>
                  <a:srgbClr val="E3E3E3"/>
                </a:solidFill>
                <a:effectLst/>
                <a:latin typeface="Raleway" pitchFamily="2" charset="0"/>
              </a:rPr>
              <a:t>watches_gifts</a:t>
            </a:r>
            <a:r>
              <a:rPr lang="en-GB" b="0" i="0" dirty="0">
                <a:solidFill>
                  <a:srgbClr val="E3E3E3"/>
                </a:solidFill>
                <a:effectLst/>
                <a:latin typeface="Raleway" pitchFamily="2" charset="0"/>
              </a:rPr>
              <a:t> and telephony contributed a large percentage to overall revenue, while several niche categories made up very little.</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Most customers are concentrated in states like São Paulo, while some states have very few customers, indicating regional usage patterns.</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The cumulative sales graphs show consistent monthly growth over each year, especially in 2018, which reflects increased customer activity and higher order volumes.</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Sales have increased each year, showing overall growth and success in attracting more customers or encouraging more purchases.</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A few sellers account for most of the revenue, with top sellers earning many times more than average ones. This shows a clear difference in seller performance.</a:t>
            </a:r>
          </a:p>
          <a:p>
            <a:pPr marL="285750" indent="-285750" algn="just">
              <a:lnSpc>
                <a:spcPct val="150000"/>
              </a:lnSpc>
              <a:buFont typeface="Wingdings" panose="05000000000000000000" pitchFamily="2" charset="2"/>
              <a:buChar char="Ø"/>
            </a:pPr>
            <a:r>
              <a:rPr lang="en-GB" b="0" i="0" dirty="0">
                <a:solidFill>
                  <a:srgbClr val="E3E3E3"/>
                </a:solidFill>
                <a:effectLst/>
                <a:latin typeface="Raleway" pitchFamily="2" charset="0"/>
              </a:rPr>
              <a:t>Every year, a few customers spend much more than others, and identifying these high-value customers can help with loyalty strategies.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1952266" y="4743158"/>
            <a:ext cx="6547788" cy="3688107"/>
            <a:chOff x="0" y="0"/>
            <a:chExt cx="1724520" cy="971353"/>
          </a:xfrm>
        </p:grpSpPr>
        <p:sp>
          <p:nvSpPr>
            <p:cNvPr id="5" name="Freeform 5"/>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6" name="TextBox 6"/>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grpSp>
        <p:nvGrpSpPr>
          <p:cNvPr id="9" name="Group 9"/>
          <p:cNvGrpSpPr/>
          <p:nvPr/>
        </p:nvGrpSpPr>
        <p:grpSpPr>
          <a:xfrm>
            <a:off x="17579417" y="8585700"/>
            <a:ext cx="1075518" cy="708583"/>
            <a:chOff x="0" y="0"/>
            <a:chExt cx="283264" cy="186623"/>
          </a:xfrm>
        </p:grpSpPr>
        <p:sp>
          <p:nvSpPr>
            <p:cNvPr id="10" name="Freeform 10"/>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1" name="TextBox 11"/>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2" name="TextBox 12"/>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13</a:t>
            </a:r>
          </a:p>
        </p:txBody>
      </p:sp>
      <p:sp>
        <p:nvSpPr>
          <p:cNvPr id="13" name="TextBox 13"/>
          <p:cNvSpPr txBox="1"/>
          <p:nvPr/>
        </p:nvSpPr>
        <p:spPr>
          <a:xfrm>
            <a:off x="5562600" y="1638300"/>
            <a:ext cx="7162800" cy="982320"/>
          </a:xfrm>
          <a:prstGeom prst="rect">
            <a:avLst/>
          </a:prstGeom>
        </p:spPr>
        <p:txBody>
          <a:bodyPr wrap="square" lIns="0" tIns="0" rIns="0" bIns="0" rtlCol="0" anchor="t">
            <a:spAutoFit/>
          </a:bodyPr>
          <a:lstStyle/>
          <a:p>
            <a:pPr algn="ctr">
              <a:lnSpc>
                <a:spcPts val="8315"/>
              </a:lnSpc>
            </a:pPr>
            <a:r>
              <a:rPr lang="en-US" sz="6000" b="1" dirty="0">
                <a:solidFill>
                  <a:srgbClr val="FFFFFF"/>
                </a:solidFill>
                <a:latin typeface="Raleway" pitchFamily="2" charset="0"/>
                <a:ea typeface="Bebas Neue Bold"/>
                <a:cs typeface="Bebas Neue Bold"/>
                <a:sym typeface="Bebas Neue Bold"/>
              </a:rPr>
              <a:t>RECOMENDATIONS</a:t>
            </a:r>
          </a:p>
        </p:txBody>
      </p:sp>
      <p:sp>
        <p:nvSpPr>
          <p:cNvPr id="15" name="TextBox 15"/>
          <p:cNvSpPr txBox="1"/>
          <p:nvPr/>
        </p:nvSpPr>
        <p:spPr>
          <a:xfrm>
            <a:off x="2526348" y="5758064"/>
            <a:ext cx="5225333" cy="1938992"/>
          </a:xfrm>
          <a:prstGeom prst="rect">
            <a:avLst/>
          </a:prstGeom>
        </p:spPr>
        <p:txBody>
          <a:bodyPr lIns="0" tIns="0" rIns="0" bIns="0" rtlCol="0" anchor="t">
            <a:spAutoFit/>
          </a:bodyPr>
          <a:lstStyle/>
          <a:p>
            <a:pPr marL="285750" indent="-285750" algn="just">
              <a:buFont typeface="Wingdings" panose="05000000000000000000" pitchFamily="2" charset="2"/>
              <a:buChar char="Ø"/>
            </a:pPr>
            <a:r>
              <a:rPr lang="en-GB" b="0" i="0" dirty="0">
                <a:solidFill>
                  <a:srgbClr val="E3E3E3"/>
                </a:solidFill>
                <a:effectLst/>
                <a:latin typeface="Raleway" pitchFamily="2" charset="0"/>
              </a:rPr>
              <a:t>Since the 6-month repeat purchase rate is 0%, a retention strategy should be launched. This could include email follow-ups, offers, or loyalty programs.</a:t>
            </a:r>
          </a:p>
          <a:p>
            <a:pPr marL="285750" indent="-285750" algn="just">
              <a:buFont typeface="Wingdings" panose="05000000000000000000" pitchFamily="2" charset="2"/>
              <a:buChar char="Ø"/>
            </a:pPr>
            <a:r>
              <a:rPr lang="en-GB" b="0" i="0" dirty="0">
                <a:solidFill>
                  <a:srgbClr val="E3E3E3"/>
                </a:solidFill>
                <a:effectLst/>
                <a:latin typeface="Raleway" pitchFamily="2" charset="0"/>
              </a:rPr>
              <a:t>Invest more in stocking and promoting best-selling categories like </a:t>
            </a:r>
            <a:r>
              <a:rPr lang="en-GB" b="0" i="0" dirty="0" err="1">
                <a:solidFill>
                  <a:srgbClr val="E3E3E3"/>
                </a:solidFill>
                <a:effectLst/>
                <a:latin typeface="Raleway" pitchFamily="2" charset="0"/>
              </a:rPr>
              <a:t>health_beauty</a:t>
            </a:r>
            <a:r>
              <a:rPr lang="en-GB" b="0" i="0" dirty="0">
                <a:solidFill>
                  <a:srgbClr val="E3E3E3"/>
                </a:solidFill>
                <a:effectLst/>
                <a:latin typeface="Raleway" pitchFamily="2" charset="0"/>
              </a:rPr>
              <a:t> or telephony to maximize returns.</a:t>
            </a:r>
          </a:p>
        </p:txBody>
      </p:sp>
      <p:grpSp>
        <p:nvGrpSpPr>
          <p:cNvPr id="17" name="Group 17"/>
          <p:cNvGrpSpPr/>
          <p:nvPr/>
        </p:nvGrpSpPr>
        <p:grpSpPr>
          <a:xfrm>
            <a:off x="1423809" y="4371065"/>
            <a:ext cx="1216595" cy="12165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20" name="Group 20"/>
          <p:cNvGrpSpPr/>
          <p:nvPr/>
        </p:nvGrpSpPr>
        <p:grpSpPr>
          <a:xfrm>
            <a:off x="10273843" y="4743158"/>
            <a:ext cx="6547788" cy="3688107"/>
            <a:chOff x="0" y="0"/>
            <a:chExt cx="1724520" cy="971353"/>
          </a:xfrm>
        </p:grpSpPr>
        <p:sp>
          <p:nvSpPr>
            <p:cNvPr id="21" name="Freeform 21"/>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22" name="TextBox 22"/>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23" name="TextBox 23"/>
          <p:cNvSpPr txBox="1"/>
          <p:nvPr/>
        </p:nvSpPr>
        <p:spPr>
          <a:xfrm>
            <a:off x="11125641" y="5481065"/>
            <a:ext cx="5225333" cy="2492990"/>
          </a:xfrm>
          <a:prstGeom prst="rect">
            <a:avLst/>
          </a:prstGeom>
        </p:spPr>
        <p:txBody>
          <a:bodyPr lIns="0" tIns="0" rIns="0" bIns="0" rtlCol="0" anchor="t">
            <a:spAutoFit/>
          </a:bodyPr>
          <a:lstStyle/>
          <a:p>
            <a:pPr marL="285750" indent="-285750" algn="just">
              <a:buFont typeface="Wingdings" panose="05000000000000000000" pitchFamily="2" charset="2"/>
              <a:buChar char="Ø"/>
            </a:pPr>
            <a:r>
              <a:rPr lang="en-GB" b="0" i="0" dirty="0">
                <a:solidFill>
                  <a:srgbClr val="E3E3E3"/>
                </a:solidFill>
                <a:effectLst/>
                <a:latin typeface="Raleway" pitchFamily="2" charset="0"/>
              </a:rPr>
              <a:t>Support and reward top sellers with better visibility or tools so they can keep contributing high revenue.</a:t>
            </a:r>
          </a:p>
          <a:p>
            <a:pPr marL="285750" indent="-285750" algn="just">
              <a:buFont typeface="Wingdings" panose="05000000000000000000" pitchFamily="2" charset="2"/>
              <a:buChar char="Ø"/>
            </a:pPr>
            <a:r>
              <a:rPr lang="en-GB" b="0" i="0" dirty="0">
                <a:solidFill>
                  <a:srgbClr val="E3E3E3"/>
                </a:solidFill>
                <a:effectLst/>
                <a:latin typeface="Raleway" pitchFamily="2" charset="0"/>
              </a:rPr>
              <a:t>Launch marketing campaigns in states with fewer customers to spread platform usage more evenly across the country.</a:t>
            </a:r>
          </a:p>
          <a:p>
            <a:pPr marL="285750" indent="-285750" algn="just">
              <a:buFont typeface="Wingdings" panose="05000000000000000000" pitchFamily="2" charset="2"/>
              <a:buChar char="Ø"/>
            </a:pPr>
            <a:r>
              <a:rPr lang="en-GB" b="0" i="0" dirty="0">
                <a:solidFill>
                  <a:srgbClr val="E3E3E3"/>
                </a:solidFill>
                <a:effectLst/>
                <a:latin typeface="Raleway" pitchFamily="2" charset="0"/>
              </a:rPr>
              <a:t>Promote </a:t>
            </a:r>
            <a:r>
              <a:rPr lang="en-GB" b="0" i="0" dirty="0" err="1">
                <a:solidFill>
                  <a:srgbClr val="E3E3E3"/>
                </a:solidFill>
                <a:effectLst/>
                <a:latin typeface="Raleway" pitchFamily="2" charset="0"/>
              </a:rPr>
              <a:t>installment</a:t>
            </a:r>
            <a:r>
              <a:rPr lang="en-GB" b="0" i="0" dirty="0">
                <a:solidFill>
                  <a:srgbClr val="E3E3E3"/>
                </a:solidFill>
                <a:effectLst/>
                <a:latin typeface="Raleway" pitchFamily="2" charset="0"/>
              </a:rPr>
              <a:t> payment options more clearly, as they seem to help increase customer spending and affordability.</a:t>
            </a:r>
          </a:p>
        </p:txBody>
      </p:sp>
      <p:grpSp>
        <p:nvGrpSpPr>
          <p:cNvPr id="25" name="Group 25"/>
          <p:cNvGrpSpPr/>
          <p:nvPr/>
        </p:nvGrpSpPr>
        <p:grpSpPr>
          <a:xfrm>
            <a:off x="9745386" y="4371065"/>
            <a:ext cx="1216595" cy="121659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8126724" y="5143500"/>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2231399" y="2680302"/>
            <a:ext cx="5905397" cy="59053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1" name="Freeform 11"/>
          <p:cNvSpPr/>
          <p:nvPr/>
        </p:nvSpPr>
        <p:spPr>
          <a:xfrm>
            <a:off x="1423809" y="3515896"/>
            <a:ext cx="5663047" cy="4478956"/>
          </a:xfrm>
          <a:custGeom>
            <a:avLst/>
            <a:gdLst/>
            <a:ahLst/>
            <a:cxnLst/>
            <a:rect l="l" t="t" r="r" b="b"/>
            <a:pathLst>
              <a:path w="5663047" h="4478956">
                <a:moveTo>
                  <a:pt x="0" y="0"/>
                </a:moveTo>
                <a:lnTo>
                  <a:pt x="5663048" y="0"/>
                </a:lnTo>
                <a:lnTo>
                  <a:pt x="5663048" y="4478956"/>
                </a:lnTo>
                <a:lnTo>
                  <a:pt x="0" y="4478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7579417" y="8585700"/>
            <a:ext cx="1075518" cy="708583"/>
            <a:chOff x="0" y="0"/>
            <a:chExt cx="283264" cy="186623"/>
          </a:xfrm>
        </p:grpSpPr>
        <p:sp>
          <p:nvSpPr>
            <p:cNvPr id="15" name="Freeform 1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02</a:t>
            </a:r>
          </a:p>
        </p:txBody>
      </p:sp>
      <p:sp>
        <p:nvSpPr>
          <p:cNvPr id="18" name="TextBox 18"/>
          <p:cNvSpPr txBox="1"/>
          <p:nvPr/>
        </p:nvSpPr>
        <p:spPr>
          <a:xfrm>
            <a:off x="8126724" y="2282516"/>
            <a:ext cx="6706783" cy="982320"/>
          </a:xfrm>
          <a:prstGeom prst="rect">
            <a:avLst/>
          </a:prstGeom>
        </p:spPr>
        <p:txBody>
          <a:bodyPr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PROBLEM</a:t>
            </a:r>
          </a:p>
        </p:txBody>
      </p:sp>
      <p:sp>
        <p:nvSpPr>
          <p:cNvPr id="19" name="TextBox 19"/>
          <p:cNvSpPr txBox="1"/>
          <p:nvPr/>
        </p:nvSpPr>
        <p:spPr>
          <a:xfrm>
            <a:off x="8126724" y="3249026"/>
            <a:ext cx="5385535" cy="982320"/>
          </a:xfrm>
          <a:prstGeom prst="rect">
            <a:avLst/>
          </a:prstGeom>
        </p:spPr>
        <p:txBody>
          <a:bodyPr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STATEMENT</a:t>
            </a:r>
          </a:p>
        </p:txBody>
      </p:sp>
      <p:sp>
        <p:nvSpPr>
          <p:cNvPr id="24" name="TextBox 23">
            <a:extLst>
              <a:ext uri="{FF2B5EF4-FFF2-40B4-BE49-F238E27FC236}">
                <a16:creationId xmlns:a16="http://schemas.microsoft.com/office/drawing/2014/main" id="{382FCEFF-5E68-F68E-2D6A-AC07F7F5BDFC}"/>
              </a:ext>
            </a:extLst>
          </p:cNvPr>
          <p:cNvSpPr txBox="1"/>
          <p:nvPr/>
        </p:nvSpPr>
        <p:spPr>
          <a:xfrm>
            <a:off x="9124071" y="5010121"/>
            <a:ext cx="7924800" cy="3731599"/>
          </a:xfrm>
          <a:prstGeom prst="rect">
            <a:avLst/>
          </a:prstGeom>
          <a:noFill/>
        </p:spPr>
        <p:txBody>
          <a:bodyPr wrap="square" rtlCol="0">
            <a:spAutoFit/>
          </a:bodyPr>
          <a:lstStyle/>
          <a:p>
            <a:pPr algn="just">
              <a:lnSpc>
                <a:spcPct val="150000"/>
              </a:lnSpc>
            </a:pPr>
            <a:r>
              <a:rPr lang="en-GB" sz="2000" dirty="0">
                <a:solidFill>
                  <a:schemeClr val="bg1"/>
                </a:solidFill>
                <a:latin typeface="Raleway" pitchFamily="2" charset="0"/>
              </a:rPr>
              <a:t>E-commerce platform Mercado Livre generate massive datasets involving orders, customers, products, and sellers. Making sense of this data is crucial to understand sales trends, product performance, customer </a:t>
            </a:r>
            <a:r>
              <a:rPr lang="en-GB" sz="2000" dirty="0" err="1">
                <a:solidFill>
                  <a:schemeClr val="bg1"/>
                </a:solidFill>
                <a:latin typeface="Raleway" pitchFamily="2" charset="0"/>
              </a:rPr>
              <a:t>behavior</a:t>
            </a:r>
            <a:r>
              <a:rPr lang="en-GB" sz="2000" dirty="0">
                <a:solidFill>
                  <a:schemeClr val="bg1"/>
                </a:solidFill>
                <a:latin typeface="Raleway" pitchFamily="2" charset="0"/>
              </a:rPr>
              <a:t>, and seller contributions. The goal of this analysis is to uncover actionable insights such as top product categories, repeat customer </a:t>
            </a:r>
            <a:r>
              <a:rPr lang="en-GB" sz="2000" dirty="0" err="1">
                <a:solidFill>
                  <a:schemeClr val="bg1"/>
                </a:solidFill>
                <a:latin typeface="Raleway" pitchFamily="2" charset="0"/>
              </a:rPr>
              <a:t>behavior</a:t>
            </a:r>
            <a:r>
              <a:rPr lang="en-GB" sz="2000" dirty="0">
                <a:solidFill>
                  <a:schemeClr val="bg1"/>
                </a:solidFill>
                <a:latin typeface="Raleway" pitchFamily="2" charset="0"/>
              </a:rPr>
              <a:t>, and yearly growth trends to help drive better decision-making.</a:t>
            </a:r>
          </a:p>
          <a:p>
            <a:pPr algn="just">
              <a:lnSpc>
                <a:spcPct val="150000"/>
              </a:lnSpc>
            </a:pPr>
            <a:endParaRPr lang="en-IN" sz="2000" dirty="0">
              <a:solidFill>
                <a:schemeClr val="bg1"/>
              </a:solidFill>
              <a:latin typeface="Raleway" pitchFamily="2" charset="0"/>
            </a:endParaRPr>
          </a:p>
        </p:txBody>
      </p:sp>
      <p:sp>
        <p:nvSpPr>
          <p:cNvPr id="25" name="Freeform 5">
            <a:extLst>
              <a:ext uri="{FF2B5EF4-FFF2-40B4-BE49-F238E27FC236}">
                <a16:creationId xmlns:a16="http://schemas.microsoft.com/office/drawing/2014/main" id="{F2947130-47EF-D560-EF46-FF3530C9D59D}"/>
              </a:ext>
            </a:extLst>
          </p:cNvPr>
          <p:cNvSpPr/>
          <p:nvPr/>
        </p:nvSpPr>
        <p:spPr>
          <a:xfrm>
            <a:off x="8126724" y="6324600"/>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5">
            <a:extLst>
              <a:ext uri="{FF2B5EF4-FFF2-40B4-BE49-F238E27FC236}">
                <a16:creationId xmlns:a16="http://schemas.microsoft.com/office/drawing/2014/main" id="{43140EC8-CD89-A55D-6F63-27C133B58E5B}"/>
              </a:ext>
            </a:extLst>
          </p:cNvPr>
          <p:cNvSpPr/>
          <p:nvPr/>
        </p:nvSpPr>
        <p:spPr>
          <a:xfrm>
            <a:off x="8126724" y="7505700"/>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14</a:t>
            </a:r>
          </a:p>
        </p:txBody>
      </p:sp>
      <p:grpSp>
        <p:nvGrpSpPr>
          <p:cNvPr id="10" name="Group 10"/>
          <p:cNvGrpSpPr/>
          <p:nvPr/>
        </p:nvGrpSpPr>
        <p:grpSpPr>
          <a:xfrm>
            <a:off x="6382854" y="2139641"/>
            <a:ext cx="5522291" cy="55222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TextBox 13"/>
          <p:cNvSpPr txBox="1"/>
          <p:nvPr/>
        </p:nvSpPr>
        <p:spPr>
          <a:xfrm>
            <a:off x="5234622" y="4052937"/>
            <a:ext cx="6229901" cy="2321221"/>
          </a:xfrm>
          <a:prstGeom prst="rect">
            <a:avLst/>
          </a:prstGeom>
        </p:spPr>
        <p:txBody>
          <a:bodyPr lIns="0" tIns="0" rIns="0" bIns="0" rtlCol="0" anchor="t">
            <a:spAutoFit/>
          </a:bodyPr>
          <a:lstStyle/>
          <a:p>
            <a:pPr algn="l">
              <a:lnSpc>
                <a:spcPts val="17182"/>
              </a:lnSpc>
            </a:pPr>
            <a:r>
              <a:rPr lang="en-US" sz="17182" b="1">
                <a:solidFill>
                  <a:srgbClr val="FFFFFF"/>
                </a:solidFill>
                <a:latin typeface="Bebas Neue Bold"/>
                <a:ea typeface="Bebas Neue Bold"/>
                <a:cs typeface="Bebas Neue Bold"/>
                <a:sym typeface="Bebas Neue Bold"/>
              </a:rPr>
              <a:t>thank </a:t>
            </a:r>
          </a:p>
        </p:txBody>
      </p:sp>
      <p:sp>
        <p:nvSpPr>
          <p:cNvPr id="14" name="TextBox 14"/>
          <p:cNvSpPr txBox="1"/>
          <p:nvPr/>
        </p:nvSpPr>
        <p:spPr>
          <a:xfrm>
            <a:off x="10084335" y="4052933"/>
            <a:ext cx="3877436" cy="2321224"/>
          </a:xfrm>
          <a:prstGeom prst="rect">
            <a:avLst/>
          </a:prstGeom>
        </p:spPr>
        <p:txBody>
          <a:bodyPr lIns="0" tIns="0" rIns="0" bIns="0" rtlCol="0" anchor="t">
            <a:spAutoFit/>
          </a:bodyPr>
          <a:lstStyle/>
          <a:p>
            <a:pPr algn="l">
              <a:lnSpc>
                <a:spcPts val="17182"/>
              </a:lnSpc>
            </a:pPr>
            <a:r>
              <a:rPr lang="en-US" sz="17182" b="1">
                <a:solidFill>
                  <a:srgbClr val="D563A1"/>
                </a:solidFill>
                <a:latin typeface="Bebas Neue Bold"/>
                <a:ea typeface="Bebas Neue Bold"/>
                <a:cs typeface="Bebas Neue Bold"/>
                <a:sym typeface="Bebas Neue Bold"/>
              </a:rPr>
              <a:t>you!</a:t>
            </a:r>
          </a:p>
        </p:txBody>
      </p:sp>
      <p:sp>
        <p:nvSpPr>
          <p:cNvPr id="15" name="Freeform 15"/>
          <p:cNvSpPr/>
          <p:nvPr/>
        </p:nvSpPr>
        <p:spPr>
          <a:xfrm>
            <a:off x="11163023" y="4969027"/>
            <a:ext cx="5034668" cy="2810260"/>
          </a:xfrm>
          <a:custGeom>
            <a:avLst/>
            <a:gdLst/>
            <a:ahLst/>
            <a:cxnLst/>
            <a:rect l="l" t="t" r="r" b="b"/>
            <a:pathLst>
              <a:path w="5034668" h="2810260">
                <a:moveTo>
                  <a:pt x="0" y="0"/>
                </a:moveTo>
                <a:lnTo>
                  <a:pt x="5034669" y="0"/>
                </a:lnTo>
                <a:lnTo>
                  <a:pt x="5034669"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3144121" y="2562375"/>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7063235" y="6053340"/>
            <a:ext cx="4161530" cy="603536"/>
          </a:xfrm>
          <a:prstGeom prst="rect">
            <a:avLst/>
          </a:prstGeom>
        </p:spPr>
        <p:txBody>
          <a:bodyPr lIns="0" tIns="0" rIns="0" bIns="0" rtlCol="0" anchor="t">
            <a:spAutoFit/>
          </a:bodyPr>
          <a:lstStyle/>
          <a:p>
            <a:pPr algn="ctr">
              <a:lnSpc>
                <a:spcPts val="2436"/>
              </a:lnSpc>
              <a:spcBef>
                <a:spcPct val="0"/>
              </a:spcBef>
            </a:pPr>
            <a:r>
              <a:rPr lang="en-US" sz="1740">
                <a:solidFill>
                  <a:srgbClr val="FFFFFF"/>
                </a:solidFill>
                <a:latin typeface="Raleway"/>
                <a:ea typeface="Raleway"/>
                <a:cs typeface="Raleway"/>
                <a:sym typeface="Raleway"/>
              </a:rPr>
              <a:t>DATA ANALYSIS IS KEY TO BUSINESS GROWTH AND SUCCESS!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03</a:t>
            </a:r>
          </a:p>
        </p:txBody>
      </p:sp>
      <p:sp>
        <p:nvSpPr>
          <p:cNvPr id="10" name="TextBox 10"/>
          <p:cNvSpPr txBox="1"/>
          <p:nvPr/>
        </p:nvSpPr>
        <p:spPr>
          <a:xfrm>
            <a:off x="1423809" y="1831671"/>
            <a:ext cx="7408964" cy="982320"/>
          </a:xfrm>
          <a:prstGeom prst="rect">
            <a:avLst/>
          </a:prstGeom>
        </p:spPr>
        <p:txBody>
          <a:bodyPr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KEY INSIGHTS</a:t>
            </a:r>
          </a:p>
        </p:txBody>
      </p:sp>
      <p:sp>
        <p:nvSpPr>
          <p:cNvPr id="11" name="TextBox 11"/>
          <p:cNvSpPr txBox="1"/>
          <p:nvPr/>
        </p:nvSpPr>
        <p:spPr>
          <a:xfrm>
            <a:off x="1423809" y="3178732"/>
            <a:ext cx="8253591" cy="2046714"/>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TOTAL ORDERS IN 2017</a:t>
            </a:r>
          </a:p>
        </p:txBody>
      </p:sp>
      <p:sp>
        <p:nvSpPr>
          <p:cNvPr id="12" name="TextBox 12"/>
          <p:cNvSpPr txBox="1"/>
          <p:nvPr/>
        </p:nvSpPr>
        <p:spPr>
          <a:xfrm>
            <a:off x="1144074" y="5769783"/>
            <a:ext cx="9904925" cy="3177601"/>
          </a:xfrm>
          <a:prstGeom prst="rect">
            <a:avLst/>
          </a:prstGeom>
          <a:ln w="12700">
            <a:noFill/>
          </a:ln>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is used to find out how many total orders were placed by customers during the year 2017.</a:t>
            </a:r>
          </a:p>
          <a:p>
            <a:pPr algn="just">
              <a:lnSpc>
                <a:spcPct val="150000"/>
              </a:lnSpc>
              <a:buFont typeface="Wingdings" panose="05000000000000000000" pitchFamily="2" charset="2"/>
              <a:buChar char="Ø"/>
            </a:pPr>
            <a:r>
              <a:rPr lang="en-GB" sz="2000" dirty="0">
                <a:solidFill>
                  <a:schemeClr val="bg1"/>
                </a:solidFill>
                <a:latin typeface="Raleway" pitchFamily="2" charset="0"/>
              </a:rPr>
              <a:t>It selects and counts all the order IDs from the orders table where the year part of the order date is 2017.</a:t>
            </a:r>
          </a:p>
          <a:p>
            <a:pPr algn="just">
              <a:lnSpc>
                <a:spcPct val="150000"/>
              </a:lnSpc>
              <a:buFont typeface="Wingdings" panose="05000000000000000000" pitchFamily="2" charset="2"/>
              <a:buChar char="Ø"/>
            </a:pPr>
            <a:r>
              <a:rPr lang="en-GB" sz="2000" dirty="0">
                <a:solidFill>
                  <a:schemeClr val="bg1"/>
                </a:solidFill>
                <a:latin typeface="Raleway" pitchFamily="2" charset="0"/>
              </a:rPr>
              <a:t>It shows the total number of orders made in 2017, which helps us understand how many purchases happened that year.</a:t>
            </a:r>
          </a:p>
          <a:p>
            <a:pPr algn="l">
              <a:lnSpc>
                <a:spcPct val="150000"/>
              </a:lnSpc>
              <a:spcBef>
                <a:spcPct val="0"/>
              </a:spcBef>
            </a:pPr>
            <a:endParaRPr lang="en-US" sz="2000" dirty="0">
              <a:solidFill>
                <a:schemeClr val="bg1"/>
              </a:solidFill>
              <a:latin typeface="Raleway" pitchFamily="2" charset="0"/>
              <a:ea typeface="Raleway"/>
              <a:cs typeface="Raleway"/>
              <a:sym typeface="Raleway"/>
            </a:endParaRPr>
          </a:p>
        </p:txBody>
      </p:sp>
      <p:pic>
        <p:nvPicPr>
          <p:cNvPr id="5" name="Picture 4">
            <a:extLst>
              <a:ext uri="{FF2B5EF4-FFF2-40B4-BE49-F238E27FC236}">
                <a16:creationId xmlns:a16="http://schemas.microsoft.com/office/drawing/2014/main" id="{C5221719-D6D4-427E-C821-F4A0B3246E21}"/>
              </a:ext>
            </a:extLst>
          </p:cNvPr>
          <p:cNvPicPr>
            <a:picLocks noChangeAspect="1"/>
          </p:cNvPicPr>
          <p:nvPr/>
        </p:nvPicPr>
        <p:blipFill>
          <a:blip r:embed="rId2"/>
          <a:stretch>
            <a:fillRect/>
          </a:stretch>
        </p:blipFill>
        <p:spPr>
          <a:xfrm>
            <a:off x="9753600" y="2485782"/>
            <a:ext cx="8062338" cy="2657718"/>
          </a:xfrm>
          <a:prstGeom prst="rect">
            <a:avLst/>
          </a:prstGeom>
        </p:spPr>
      </p:pic>
      <p:pic>
        <p:nvPicPr>
          <p:cNvPr id="16" name="Picture 15">
            <a:extLst>
              <a:ext uri="{FF2B5EF4-FFF2-40B4-BE49-F238E27FC236}">
                <a16:creationId xmlns:a16="http://schemas.microsoft.com/office/drawing/2014/main" id="{D8DF30F0-1BDE-2BC0-6D58-D989EA55CC78}"/>
              </a:ext>
            </a:extLst>
          </p:cNvPr>
          <p:cNvPicPr>
            <a:picLocks noChangeAspect="1"/>
          </p:cNvPicPr>
          <p:nvPr/>
        </p:nvPicPr>
        <p:blipFill>
          <a:blip r:embed="rId3"/>
          <a:stretch>
            <a:fillRect/>
          </a:stretch>
        </p:blipFill>
        <p:spPr>
          <a:xfrm>
            <a:off x="12197712" y="5534871"/>
            <a:ext cx="5618226" cy="29734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DF6F12B9-C6EC-8575-561E-29F326C67C3D}"/>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2A19C96D-D339-5251-1EF9-37DF5DE8DD62}"/>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FAD15144-15A1-9511-F6CE-885FF4DA5EF1}"/>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C683C4E2-9FAB-E0D8-5F77-1BF4A37730AC}"/>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AA205C78-E0EC-56E0-09A1-1F37179EEA39}"/>
              </a:ext>
            </a:extLst>
          </p:cNvPr>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04</a:t>
            </a:r>
          </a:p>
        </p:txBody>
      </p:sp>
      <p:sp>
        <p:nvSpPr>
          <p:cNvPr id="11" name="TextBox 11">
            <a:extLst>
              <a:ext uri="{FF2B5EF4-FFF2-40B4-BE49-F238E27FC236}">
                <a16:creationId xmlns:a16="http://schemas.microsoft.com/office/drawing/2014/main" id="{E369CE9E-27E8-E8FE-2B94-B0BCBED6A955}"/>
              </a:ext>
            </a:extLst>
          </p:cNvPr>
          <p:cNvSpPr txBox="1"/>
          <p:nvPr/>
        </p:nvSpPr>
        <p:spPr>
          <a:xfrm>
            <a:off x="1144074" y="2664625"/>
            <a:ext cx="8253591" cy="2046714"/>
          </a:xfrm>
          <a:prstGeom prst="rect">
            <a:avLst/>
          </a:prstGeom>
        </p:spPr>
        <p:txBody>
          <a:bodyPr wrap="square" lIns="0" tIns="0" rIns="0" bIns="0" rtlCol="0" anchor="t">
            <a:spAutoFit/>
          </a:bodyPr>
          <a:lstStyle/>
          <a:p>
            <a:pPr algn="l">
              <a:lnSpc>
                <a:spcPts val="8315"/>
              </a:lnSpc>
            </a:pPr>
            <a:r>
              <a:rPr lang="en-US" sz="6000" b="1" dirty="0">
                <a:solidFill>
                  <a:schemeClr val="bg1"/>
                </a:solidFill>
                <a:latin typeface="Raleway" pitchFamily="2" charset="0"/>
                <a:ea typeface="Bebas Neue Bold"/>
                <a:cs typeface="Bebas Neue Bold"/>
                <a:sym typeface="Bebas Neue Bold"/>
              </a:rPr>
              <a:t>ORDER%  PAID IN </a:t>
            </a:r>
            <a:r>
              <a:rPr lang="en-US" sz="6000" b="1" dirty="0">
                <a:solidFill>
                  <a:srgbClr val="D563A1"/>
                </a:solidFill>
                <a:latin typeface="Raleway" pitchFamily="2" charset="0"/>
                <a:ea typeface="Bebas Neue Bold"/>
                <a:cs typeface="Bebas Neue Bold"/>
                <a:sym typeface="Bebas Neue Bold"/>
              </a:rPr>
              <a:t>INSTALLMENTS</a:t>
            </a:r>
          </a:p>
        </p:txBody>
      </p:sp>
      <p:sp>
        <p:nvSpPr>
          <p:cNvPr id="12" name="TextBox 12">
            <a:extLst>
              <a:ext uri="{FF2B5EF4-FFF2-40B4-BE49-F238E27FC236}">
                <a16:creationId xmlns:a16="http://schemas.microsoft.com/office/drawing/2014/main" id="{E4942C43-137B-836B-1156-D00E58A2393E}"/>
              </a:ext>
            </a:extLst>
          </p:cNvPr>
          <p:cNvSpPr txBox="1"/>
          <p:nvPr/>
        </p:nvSpPr>
        <p:spPr>
          <a:xfrm>
            <a:off x="1144074" y="5263438"/>
            <a:ext cx="10438326" cy="3177601"/>
          </a:xfrm>
          <a:prstGeom prst="rect">
            <a:avLst/>
          </a:prstGeom>
          <a:ln w="12700">
            <a:noFill/>
          </a:ln>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calculates the percentage of total orders that were paid using </a:t>
            </a:r>
            <a:r>
              <a:rPr lang="en-GB" sz="2000" b="1" dirty="0" err="1">
                <a:solidFill>
                  <a:schemeClr val="bg1"/>
                </a:solidFill>
                <a:latin typeface="Raleway" pitchFamily="2" charset="0"/>
              </a:rPr>
              <a:t>installments</a:t>
            </a:r>
            <a:r>
              <a:rPr lang="en-GB" sz="2000" dirty="0">
                <a:solidFill>
                  <a:schemeClr val="bg1"/>
                </a:solidFill>
                <a:latin typeface="Raleway" pitchFamily="2" charset="0"/>
              </a:rPr>
              <a:t> rather than in full.</a:t>
            </a:r>
          </a:p>
          <a:p>
            <a:pPr algn="just">
              <a:lnSpc>
                <a:spcPct val="150000"/>
              </a:lnSpc>
              <a:buFont typeface="Wingdings" panose="05000000000000000000" pitchFamily="2" charset="2"/>
              <a:buChar char="Ø"/>
            </a:pPr>
            <a:r>
              <a:rPr lang="en-GB" sz="2000" dirty="0">
                <a:solidFill>
                  <a:schemeClr val="bg1"/>
                </a:solidFill>
                <a:latin typeface="Raleway" pitchFamily="2" charset="0"/>
              </a:rPr>
              <a:t>It divides the number of payments where </a:t>
            </a:r>
            <a:r>
              <a:rPr lang="en-GB" sz="2000" dirty="0" err="1">
                <a:solidFill>
                  <a:schemeClr val="bg1"/>
                </a:solidFill>
                <a:latin typeface="Raleway" pitchFamily="2" charset="0"/>
              </a:rPr>
              <a:t>installments</a:t>
            </a:r>
            <a:r>
              <a:rPr lang="en-GB" sz="2000" dirty="0">
                <a:solidFill>
                  <a:schemeClr val="bg1"/>
                </a:solidFill>
                <a:latin typeface="Raleway" pitchFamily="2" charset="0"/>
              </a:rPr>
              <a:t> were more than 1 by the total number of payments, multiplies by 100 to get a percentage, and rounds it to two decimal places.</a:t>
            </a:r>
          </a:p>
          <a:p>
            <a:pPr algn="just">
              <a:lnSpc>
                <a:spcPct val="150000"/>
              </a:lnSpc>
              <a:buFont typeface="Wingdings" panose="05000000000000000000" pitchFamily="2" charset="2"/>
              <a:buChar char="Ø"/>
            </a:pPr>
            <a:r>
              <a:rPr lang="en-GB" sz="2000" dirty="0">
                <a:solidFill>
                  <a:schemeClr val="bg1"/>
                </a:solidFill>
                <a:latin typeface="Raleway" pitchFamily="2" charset="0"/>
              </a:rPr>
              <a:t>It tells us how common </a:t>
            </a:r>
            <a:r>
              <a:rPr lang="en-GB" sz="2000" dirty="0" err="1">
                <a:solidFill>
                  <a:schemeClr val="bg1"/>
                </a:solidFill>
                <a:latin typeface="Raleway" pitchFamily="2" charset="0"/>
              </a:rPr>
              <a:t>installment</a:t>
            </a:r>
            <a:r>
              <a:rPr lang="en-GB" sz="2000" dirty="0">
                <a:solidFill>
                  <a:schemeClr val="bg1"/>
                </a:solidFill>
                <a:latin typeface="Raleway" pitchFamily="2" charset="0"/>
              </a:rPr>
              <a:t> payments are among customers, giving insight into customer payment </a:t>
            </a:r>
            <a:r>
              <a:rPr lang="en-GB" sz="2000" dirty="0" err="1">
                <a:solidFill>
                  <a:schemeClr val="bg1"/>
                </a:solidFill>
                <a:latin typeface="Raleway" pitchFamily="2" charset="0"/>
              </a:rPr>
              <a:t>behavior</a:t>
            </a:r>
            <a:r>
              <a:rPr lang="en-GB" sz="2000" dirty="0">
                <a:solidFill>
                  <a:schemeClr val="bg1"/>
                </a:solidFill>
                <a:latin typeface="Raleway" pitchFamily="2" charset="0"/>
              </a:rPr>
              <a:t> and preferences.</a:t>
            </a:r>
          </a:p>
        </p:txBody>
      </p:sp>
      <p:pic>
        <p:nvPicPr>
          <p:cNvPr id="3" name="Picture 2">
            <a:extLst>
              <a:ext uri="{FF2B5EF4-FFF2-40B4-BE49-F238E27FC236}">
                <a16:creationId xmlns:a16="http://schemas.microsoft.com/office/drawing/2014/main" id="{C08392BE-1042-E429-A813-87726BF3365F}"/>
              </a:ext>
            </a:extLst>
          </p:cNvPr>
          <p:cNvPicPr>
            <a:picLocks noChangeAspect="1"/>
          </p:cNvPicPr>
          <p:nvPr/>
        </p:nvPicPr>
        <p:blipFill>
          <a:blip r:embed="rId2"/>
          <a:stretch>
            <a:fillRect/>
          </a:stretch>
        </p:blipFill>
        <p:spPr>
          <a:xfrm>
            <a:off x="12452945" y="6159559"/>
            <a:ext cx="5630234" cy="1687019"/>
          </a:xfrm>
          <a:prstGeom prst="rect">
            <a:avLst/>
          </a:prstGeom>
        </p:spPr>
      </p:pic>
      <p:pic>
        <p:nvPicPr>
          <p:cNvPr id="5" name="Picture 4">
            <a:extLst>
              <a:ext uri="{FF2B5EF4-FFF2-40B4-BE49-F238E27FC236}">
                <a16:creationId xmlns:a16="http://schemas.microsoft.com/office/drawing/2014/main" id="{DC461FD6-C45B-A77A-7E8D-BA6353F9E348}"/>
              </a:ext>
            </a:extLst>
          </p:cNvPr>
          <p:cNvPicPr>
            <a:picLocks noChangeAspect="1"/>
          </p:cNvPicPr>
          <p:nvPr/>
        </p:nvPicPr>
        <p:blipFill>
          <a:blip r:embed="rId3"/>
          <a:stretch>
            <a:fillRect/>
          </a:stretch>
        </p:blipFill>
        <p:spPr>
          <a:xfrm>
            <a:off x="9829800" y="1845961"/>
            <a:ext cx="7869558" cy="3117599"/>
          </a:xfrm>
          <a:prstGeom prst="rect">
            <a:avLst/>
          </a:prstGeom>
        </p:spPr>
      </p:pic>
    </p:spTree>
    <p:extLst>
      <p:ext uri="{BB962C8B-B14F-4D97-AF65-F5344CB8AC3E}">
        <p14:creationId xmlns:p14="http://schemas.microsoft.com/office/powerpoint/2010/main" val="322725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F95A0BE2-7A7A-6049-45A2-3906A0616C47}"/>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C251C98C-BBE6-9FE0-FE1E-7CA8BDB25704}"/>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E01D6AF9-D670-2231-FE1A-212A65B01DAB}"/>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08279F6D-65C2-1609-1E3A-A7F194B4E2ED}"/>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0158DFAB-9AE5-432F-27AD-DF5B57C7861A}"/>
              </a:ext>
            </a:extLst>
          </p:cNvPr>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04</a:t>
            </a:r>
          </a:p>
        </p:txBody>
      </p:sp>
      <p:sp>
        <p:nvSpPr>
          <p:cNvPr id="11" name="TextBox 11">
            <a:extLst>
              <a:ext uri="{FF2B5EF4-FFF2-40B4-BE49-F238E27FC236}">
                <a16:creationId xmlns:a16="http://schemas.microsoft.com/office/drawing/2014/main" id="{4A638B28-DBF4-D777-1539-C37803B4A163}"/>
              </a:ext>
            </a:extLst>
          </p:cNvPr>
          <p:cNvSpPr txBox="1"/>
          <p:nvPr/>
        </p:nvSpPr>
        <p:spPr>
          <a:xfrm>
            <a:off x="1144075" y="2664625"/>
            <a:ext cx="6780726" cy="2046714"/>
          </a:xfrm>
          <a:prstGeom prst="rect">
            <a:avLst/>
          </a:prstGeom>
        </p:spPr>
        <p:txBody>
          <a:bodyPr wrap="square" lIns="0" tIns="0" rIns="0" bIns="0" rtlCol="0" anchor="t">
            <a:spAutoFit/>
          </a:bodyPr>
          <a:lstStyle/>
          <a:p>
            <a:pPr algn="l">
              <a:lnSpc>
                <a:spcPts val="8315"/>
              </a:lnSpc>
            </a:pPr>
            <a:r>
              <a:rPr lang="en-US" sz="6000" b="1" dirty="0">
                <a:solidFill>
                  <a:schemeClr val="bg1"/>
                </a:solidFill>
                <a:latin typeface="Raleway" pitchFamily="2" charset="0"/>
                <a:ea typeface="Bebas Neue Bold"/>
                <a:cs typeface="Bebas Neue Bold"/>
                <a:sym typeface="Bebas Neue Bold"/>
              </a:rPr>
              <a:t>CUSTOMER BY</a:t>
            </a:r>
          </a:p>
          <a:p>
            <a:pPr algn="l">
              <a:lnSpc>
                <a:spcPts val="8315"/>
              </a:lnSpc>
            </a:pPr>
            <a:r>
              <a:rPr lang="en-US" sz="6000" b="1" dirty="0">
                <a:solidFill>
                  <a:srgbClr val="D563A1"/>
                </a:solidFill>
                <a:latin typeface="Raleway" pitchFamily="2" charset="0"/>
                <a:ea typeface="Bebas Neue Bold"/>
                <a:cs typeface="Bebas Neue Bold"/>
                <a:sym typeface="Bebas Neue Bold"/>
              </a:rPr>
              <a:t>CITIES</a:t>
            </a:r>
          </a:p>
        </p:txBody>
      </p:sp>
      <p:sp>
        <p:nvSpPr>
          <p:cNvPr id="12" name="TextBox 12">
            <a:extLst>
              <a:ext uri="{FF2B5EF4-FFF2-40B4-BE49-F238E27FC236}">
                <a16:creationId xmlns:a16="http://schemas.microsoft.com/office/drawing/2014/main" id="{17DEC343-C84D-D561-2BF2-2E931D90E44D}"/>
              </a:ext>
            </a:extLst>
          </p:cNvPr>
          <p:cNvSpPr txBox="1"/>
          <p:nvPr/>
        </p:nvSpPr>
        <p:spPr>
          <a:xfrm>
            <a:off x="1144074" y="5263438"/>
            <a:ext cx="8533326" cy="3639266"/>
          </a:xfrm>
          <a:prstGeom prst="rect">
            <a:avLst/>
          </a:prstGeom>
          <a:ln w="12700">
            <a:noFill/>
          </a:ln>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query lists all the unique cities where customers are located.</a:t>
            </a:r>
          </a:p>
          <a:p>
            <a:pPr algn="just">
              <a:lnSpc>
                <a:spcPct val="150000"/>
              </a:lnSpc>
              <a:buFont typeface="Wingdings" panose="05000000000000000000" pitchFamily="2" charset="2"/>
              <a:buChar char="Ø"/>
            </a:pPr>
            <a:r>
              <a:rPr lang="en-GB" sz="2000" dirty="0">
                <a:solidFill>
                  <a:schemeClr val="bg1"/>
                </a:solidFill>
                <a:latin typeface="Raleway" pitchFamily="2" charset="0"/>
              </a:rPr>
              <a:t>The query works by selecting only unique city names so that each city appears only once in the result.</a:t>
            </a:r>
          </a:p>
          <a:p>
            <a:pPr algn="just">
              <a:lnSpc>
                <a:spcPct val="150000"/>
              </a:lnSpc>
              <a:buFont typeface="Wingdings" panose="05000000000000000000" pitchFamily="2" charset="2"/>
              <a:buChar char="Ø"/>
            </a:pPr>
            <a:r>
              <a:rPr lang="en-GB" sz="2000" dirty="0">
                <a:solidFill>
                  <a:schemeClr val="bg1"/>
                </a:solidFill>
                <a:latin typeface="Raleway" pitchFamily="2" charset="0"/>
              </a:rPr>
              <a:t>As a result, we get a list of cities without any repetitions, showing where our customers are located.</a:t>
            </a:r>
          </a:p>
          <a:p>
            <a:pPr algn="just">
              <a:lnSpc>
                <a:spcPct val="150000"/>
              </a:lnSpc>
              <a:buFont typeface="Wingdings" panose="05000000000000000000" pitchFamily="2" charset="2"/>
              <a:buChar char="Ø"/>
            </a:pPr>
            <a:r>
              <a:rPr lang="en-GB" sz="2000" dirty="0">
                <a:solidFill>
                  <a:schemeClr val="bg1"/>
                </a:solidFill>
                <a:latin typeface="Raleway" pitchFamily="2" charset="0"/>
              </a:rPr>
              <a:t>The output will be a single-column list of city names like "</a:t>
            </a:r>
            <a:r>
              <a:rPr lang="en-GB" sz="2000" dirty="0" err="1">
                <a:solidFill>
                  <a:schemeClr val="bg1"/>
                </a:solidFill>
                <a:latin typeface="Raleway" pitchFamily="2" charset="0"/>
              </a:rPr>
              <a:t>sao</a:t>
            </a:r>
            <a:r>
              <a:rPr lang="en-GB" sz="2000" dirty="0">
                <a:solidFill>
                  <a:schemeClr val="bg1"/>
                </a:solidFill>
                <a:latin typeface="Raleway" pitchFamily="2" charset="0"/>
              </a:rPr>
              <a:t> </a:t>
            </a:r>
            <a:r>
              <a:rPr lang="en-GB" sz="2000" dirty="0" err="1">
                <a:solidFill>
                  <a:schemeClr val="bg1"/>
                </a:solidFill>
                <a:latin typeface="Raleway" pitchFamily="2" charset="0"/>
              </a:rPr>
              <a:t>paulo</a:t>
            </a:r>
            <a:r>
              <a:rPr lang="en-GB" sz="2000" dirty="0">
                <a:solidFill>
                  <a:schemeClr val="bg1"/>
                </a:solidFill>
                <a:latin typeface="Raleway" pitchFamily="2" charset="0"/>
              </a:rPr>
              <a:t>", "</a:t>
            </a:r>
            <a:r>
              <a:rPr lang="en-GB" sz="2000" dirty="0" err="1">
                <a:solidFill>
                  <a:schemeClr val="bg1"/>
                </a:solidFill>
                <a:latin typeface="Raleway" pitchFamily="2" charset="0"/>
              </a:rPr>
              <a:t>curitiba</a:t>
            </a:r>
            <a:r>
              <a:rPr lang="en-GB" sz="2000" dirty="0">
                <a:solidFill>
                  <a:schemeClr val="bg1"/>
                </a:solidFill>
                <a:latin typeface="Raleway" pitchFamily="2" charset="0"/>
              </a:rPr>
              <a:t>", "</a:t>
            </a:r>
            <a:r>
              <a:rPr lang="en-GB" sz="2000" dirty="0" err="1">
                <a:solidFill>
                  <a:schemeClr val="bg1"/>
                </a:solidFill>
                <a:latin typeface="Raleway" pitchFamily="2" charset="0"/>
              </a:rPr>
              <a:t>rio</a:t>
            </a:r>
            <a:r>
              <a:rPr lang="en-GB" sz="2000" dirty="0">
                <a:solidFill>
                  <a:schemeClr val="bg1"/>
                </a:solidFill>
                <a:latin typeface="Raleway" pitchFamily="2" charset="0"/>
              </a:rPr>
              <a:t> de </a:t>
            </a:r>
            <a:r>
              <a:rPr lang="en-GB" sz="2000" dirty="0" err="1">
                <a:solidFill>
                  <a:schemeClr val="bg1"/>
                </a:solidFill>
                <a:latin typeface="Raleway" pitchFamily="2" charset="0"/>
              </a:rPr>
              <a:t>janeiro</a:t>
            </a:r>
            <a:r>
              <a:rPr lang="en-GB" sz="2000" dirty="0">
                <a:solidFill>
                  <a:schemeClr val="bg1"/>
                </a:solidFill>
                <a:latin typeface="Raleway" pitchFamily="2" charset="0"/>
              </a:rPr>
              <a:t>", etc. — giving us insights into the geographic spread of customers.</a:t>
            </a:r>
          </a:p>
        </p:txBody>
      </p:sp>
      <p:pic>
        <p:nvPicPr>
          <p:cNvPr id="4" name="Picture 3">
            <a:extLst>
              <a:ext uri="{FF2B5EF4-FFF2-40B4-BE49-F238E27FC236}">
                <a16:creationId xmlns:a16="http://schemas.microsoft.com/office/drawing/2014/main" id="{A9E38E40-6F5E-6003-5B7B-DD501E289002}"/>
              </a:ext>
            </a:extLst>
          </p:cNvPr>
          <p:cNvPicPr>
            <a:picLocks noChangeAspect="1"/>
          </p:cNvPicPr>
          <p:nvPr/>
        </p:nvPicPr>
        <p:blipFill>
          <a:blip r:embed="rId2"/>
          <a:stretch>
            <a:fillRect/>
          </a:stretch>
        </p:blipFill>
        <p:spPr>
          <a:xfrm>
            <a:off x="10515600" y="7962900"/>
            <a:ext cx="6420746" cy="1428949"/>
          </a:xfrm>
          <a:prstGeom prst="rect">
            <a:avLst/>
          </a:prstGeom>
        </p:spPr>
      </p:pic>
      <p:pic>
        <p:nvPicPr>
          <p:cNvPr id="13" name="Picture 12">
            <a:extLst>
              <a:ext uri="{FF2B5EF4-FFF2-40B4-BE49-F238E27FC236}">
                <a16:creationId xmlns:a16="http://schemas.microsoft.com/office/drawing/2014/main" id="{1FEBDCA3-27FB-20A5-64F0-BC865228EDFB}"/>
              </a:ext>
            </a:extLst>
          </p:cNvPr>
          <p:cNvPicPr>
            <a:picLocks noChangeAspect="1"/>
          </p:cNvPicPr>
          <p:nvPr/>
        </p:nvPicPr>
        <p:blipFill>
          <a:blip r:embed="rId3"/>
          <a:stretch>
            <a:fillRect/>
          </a:stretch>
        </p:blipFill>
        <p:spPr>
          <a:xfrm>
            <a:off x="10515600" y="700730"/>
            <a:ext cx="5562600" cy="6740349"/>
          </a:xfrm>
          <a:prstGeom prst="rect">
            <a:avLst/>
          </a:prstGeom>
        </p:spPr>
      </p:pic>
    </p:spTree>
    <p:extLst>
      <p:ext uri="{BB962C8B-B14F-4D97-AF65-F5344CB8AC3E}">
        <p14:creationId xmlns:p14="http://schemas.microsoft.com/office/powerpoint/2010/main" val="1187093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05</a:t>
            </a:r>
          </a:p>
        </p:txBody>
      </p:sp>
      <p:sp>
        <p:nvSpPr>
          <p:cNvPr id="10" name="TextBox 10"/>
          <p:cNvSpPr txBox="1"/>
          <p:nvPr/>
        </p:nvSpPr>
        <p:spPr>
          <a:xfrm>
            <a:off x="8787347" y="1028700"/>
            <a:ext cx="8662453"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PRODUCT CATEGORY</a:t>
            </a:r>
          </a:p>
        </p:txBody>
      </p:sp>
      <p:sp>
        <p:nvSpPr>
          <p:cNvPr id="11" name="TextBox 11"/>
          <p:cNvSpPr txBox="1"/>
          <p:nvPr/>
        </p:nvSpPr>
        <p:spPr>
          <a:xfrm>
            <a:off x="8787347" y="2095500"/>
            <a:ext cx="5385535" cy="982320"/>
          </a:xfrm>
          <a:prstGeom prst="rect">
            <a:avLst/>
          </a:prstGeom>
        </p:spPr>
        <p:txBody>
          <a:bodyPr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SALES</a:t>
            </a:r>
          </a:p>
        </p:txBody>
      </p:sp>
      <p:sp>
        <p:nvSpPr>
          <p:cNvPr id="12" name="TextBox 12"/>
          <p:cNvSpPr txBox="1"/>
          <p:nvPr/>
        </p:nvSpPr>
        <p:spPr>
          <a:xfrm>
            <a:off x="8787347" y="3467100"/>
            <a:ext cx="9119653" cy="5947590"/>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 This calculates the total sales amount (payment value) for each product category.</a:t>
            </a:r>
          </a:p>
          <a:p>
            <a:pPr algn="just">
              <a:lnSpc>
                <a:spcPct val="150000"/>
              </a:lnSpc>
              <a:buFont typeface="Wingdings" panose="05000000000000000000" pitchFamily="2" charset="2"/>
              <a:buChar char="Ø"/>
            </a:pPr>
            <a:r>
              <a:rPr kumimoji="0" lang="en-GB" altLang="en-US" sz="2000" b="0" i="0" u="none" strike="noStrike" cap="none" normalizeH="0" baseline="0" dirty="0">
                <a:ln>
                  <a:noFill/>
                </a:ln>
                <a:solidFill>
                  <a:schemeClr val="bg1"/>
                </a:solidFill>
                <a:effectLst/>
                <a:latin typeface="Raleway" pitchFamily="2" charset="0"/>
              </a:rPr>
              <a:t> It joins the products, </a:t>
            </a:r>
            <a:r>
              <a:rPr kumimoji="0" lang="en-GB" altLang="en-US" sz="2000" b="0" i="0" u="none" strike="noStrike" cap="none" normalizeH="0" baseline="0" dirty="0" err="1">
                <a:ln>
                  <a:noFill/>
                </a:ln>
                <a:solidFill>
                  <a:schemeClr val="bg1"/>
                </a:solidFill>
                <a:effectLst/>
                <a:latin typeface="Raleway" pitchFamily="2" charset="0"/>
              </a:rPr>
              <a:t>order_items</a:t>
            </a:r>
            <a:r>
              <a:rPr kumimoji="0" lang="en-GB" altLang="en-US" sz="2000" b="0" i="0" u="none" strike="noStrike" cap="none" normalizeH="0" baseline="0" dirty="0">
                <a:ln>
                  <a:noFill/>
                </a:ln>
                <a:solidFill>
                  <a:schemeClr val="bg1"/>
                </a:solidFill>
                <a:effectLst/>
                <a:latin typeface="Raleway" pitchFamily="2" charset="0"/>
              </a:rPr>
              <a:t>, and payments tables using product and order IDs, then groups the results by product category and sums the payment values. </a:t>
            </a:r>
          </a:p>
          <a:p>
            <a:pPr algn="just">
              <a:lnSpc>
                <a:spcPct val="150000"/>
              </a:lnSpc>
              <a:buFont typeface="Wingdings" panose="05000000000000000000" pitchFamily="2" charset="2"/>
              <a:buChar char="Ø"/>
            </a:pPr>
            <a:r>
              <a:rPr lang="en-GB" sz="2000" dirty="0">
                <a:solidFill>
                  <a:schemeClr val="bg1"/>
                </a:solidFill>
                <a:latin typeface="Raleway" pitchFamily="2" charset="0"/>
              </a:rPr>
              <a:t> It shows how much revenue each product category has generated, helping us understand which categories contribute more or less to the total sales.</a:t>
            </a:r>
          </a:p>
          <a:p>
            <a:pPr algn="just">
              <a:lnSpc>
                <a:spcPct val="150000"/>
              </a:lnSpc>
              <a:buFont typeface="Wingdings" panose="05000000000000000000" pitchFamily="2" charset="2"/>
              <a:buChar char="Ø"/>
            </a:pPr>
            <a:r>
              <a:rPr lang="en-GB" sz="2000" dirty="0">
                <a:solidFill>
                  <a:schemeClr val="bg1"/>
                </a:solidFill>
                <a:latin typeface="Raleway" pitchFamily="2" charset="0"/>
              </a:rPr>
              <a:t> Categories like </a:t>
            </a:r>
            <a:r>
              <a:rPr lang="en-GB" sz="2000" b="1" dirty="0" err="1">
                <a:solidFill>
                  <a:schemeClr val="bg1"/>
                </a:solidFill>
                <a:latin typeface="Raleway" pitchFamily="2" charset="0"/>
              </a:rPr>
              <a:t>bed_table</a:t>
            </a:r>
            <a:r>
              <a:rPr lang="en-GB" sz="2000" b="1" dirty="0">
                <a:solidFill>
                  <a:schemeClr val="bg1"/>
                </a:solidFill>
                <a:latin typeface="Raleway" pitchFamily="2" charset="0"/>
              </a:rPr>
              <a:t> bath </a:t>
            </a:r>
            <a:r>
              <a:rPr lang="en-GB" sz="2000" dirty="0">
                <a:solidFill>
                  <a:schemeClr val="bg1"/>
                </a:solidFill>
                <a:latin typeface="Raleway" pitchFamily="2" charset="0"/>
              </a:rPr>
              <a:t>perform well with high sales of around </a:t>
            </a:r>
            <a:r>
              <a:rPr lang="en-GB" sz="2000" b="1" dirty="0">
                <a:solidFill>
                  <a:schemeClr val="bg1"/>
                </a:solidFill>
                <a:latin typeface="Raleway" pitchFamily="2" charset="0"/>
              </a:rPr>
              <a:t>12,992 BRL</a:t>
            </a:r>
            <a:r>
              <a:rPr lang="en-GB" sz="2000" dirty="0">
                <a:solidFill>
                  <a:schemeClr val="bg1"/>
                </a:solidFill>
                <a:latin typeface="Raleway" pitchFamily="2" charset="0"/>
              </a:rPr>
              <a:t>, while categories like </a:t>
            </a:r>
            <a:r>
              <a:rPr lang="en-GB" sz="2000" b="1" dirty="0" err="1">
                <a:solidFill>
                  <a:schemeClr val="bg1"/>
                </a:solidFill>
                <a:latin typeface="Raleway" pitchFamily="2" charset="0"/>
              </a:rPr>
              <a:t>la_cuisine</a:t>
            </a:r>
            <a:r>
              <a:rPr lang="en-GB" sz="2000" dirty="0">
                <a:solidFill>
                  <a:schemeClr val="bg1"/>
                </a:solidFill>
                <a:latin typeface="Raleway" pitchFamily="2" charset="0"/>
              </a:rPr>
              <a:t> perform poorly with sales of just </a:t>
            </a:r>
            <a:r>
              <a:rPr lang="en-GB" sz="2000" b="1" dirty="0">
                <a:solidFill>
                  <a:schemeClr val="bg1"/>
                </a:solidFill>
                <a:latin typeface="Raleway" pitchFamily="2" charset="0"/>
              </a:rPr>
              <a:t>12 BRL</a:t>
            </a:r>
            <a:r>
              <a:rPr lang="en-GB" sz="2000" dirty="0">
                <a:solidFill>
                  <a:schemeClr val="bg1"/>
                </a:solidFill>
                <a:latin typeface="Raleway" pitchFamily="2" charset="0"/>
              </a:rPr>
              <a:t>, indicating uneven performance across product categories.</a:t>
            </a:r>
            <a:endParaRPr kumimoji="0" lang="en-GB" altLang="en-US" sz="2000" b="0" i="0" u="none" strike="noStrike" cap="none" normalizeH="0" baseline="0" dirty="0">
              <a:ln>
                <a:noFill/>
              </a:ln>
              <a:solidFill>
                <a:schemeClr val="bg1"/>
              </a:solidFill>
              <a:effectLst/>
              <a:latin typeface="Raleway" pitchFamily="2" charset="0"/>
            </a:endParaRPr>
          </a:p>
          <a:p>
            <a:pPr algn="just">
              <a:lnSpc>
                <a:spcPct val="150000"/>
              </a:lnSpc>
              <a:buFont typeface="Wingdings" panose="05000000000000000000" pitchFamily="2" charset="2"/>
              <a:buChar char="Ø"/>
            </a:pPr>
            <a:endParaRPr lang="en-GB" sz="2000" dirty="0">
              <a:solidFill>
                <a:schemeClr val="bg1"/>
              </a:solidFill>
              <a:latin typeface="Raleway" pitchFamily="2" charset="0"/>
            </a:endParaRPr>
          </a:p>
          <a:p>
            <a:pPr algn="just">
              <a:lnSpc>
                <a:spcPct val="150000"/>
              </a:lnSpc>
              <a:buFont typeface="Wingdings" panose="05000000000000000000" pitchFamily="2" charset="2"/>
              <a:buChar char="Ø"/>
            </a:pPr>
            <a:endParaRPr lang="en-GB" sz="2000" dirty="0">
              <a:solidFill>
                <a:schemeClr val="bg1"/>
              </a:solidFill>
              <a:latin typeface="Raleway" pitchFamily="2" charset="0"/>
            </a:endParaRPr>
          </a:p>
          <a:p>
            <a:pPr algn="just">
              <a:lnSpc>
                <a:spcPct val="150000"/>
              </a:lnSpc>
              <a:spcBef>
                <a:spcPct val="0"/>
              </a:spcBef>
            </a:pPr>
            <a:endParaRPr lang="en-US" sz="2000" dirty="0">
              <a:solidFill>
                <a:schemeClr val="bg1"/>
              </a:solidFill>
              <a:latin typeface="Raleway" pitchFamily="2" charset="0"/>
              <a:ea typeface="Raleway"/>
              <a:cs typeface="Raleway"/>
              <a:sym typeface="Raleway"/>
            </a:endParaRPr>
          </a:p>
        </p:txBody>
      </p:sp>
      <p:pic>
        <p:nvPicPr>
          <p:cNvPr id="15" name="Picture 14">
            <a:extLst>
              <a:ext uri="{FF2B5EF4-FFF2-40B4-BE49-F238E27FC236}">
                <a16:creationId xmlns:a16="http://schemas.microsoft.com/office/drawing/2014/main" id="{D3F2F9E7-3321-0273-D318-3FE996A21FE6}"/>
              </a:ext>
            </a:extLst>
          </p:cNvPr>
          <p:cNvPicPr>
            <a:picLocks noChangeAspect="1"/>
          </p:cNvPicPr>
          <p:nvPr/>
        </p:nvPicPr>
        <p:blipFill>
          <a:blip r:embed="rId2"/>
          <a:stretch>
            <a:fillRect/>
          </a:stretch>
        </p:blipFill>
        <p:spPr>
          <a:xfrm>
            <a:off x="396240" y="5753100"/>
            <a:ext cx="6858000" cy="4294611"/>
          </a:xfrm>
          <a:prstGeom prst="rect">
            <a:avLst/>
          </a:prstGeom>
          <a:solidFill>
            <a:srgbClr val="FFFFFF">
              <a:shade val="85000"/>
            </a:srgbClr>
          </a:solidFill>
          <a:ln w="88900" cap="sq">
            <a:solidFill>
              <a:srgbClr val="D563A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6CCC778-E222-276B-8F78-67DC3500B9D6}"/>
              </a:ext>
            </a:extLst>
          </p:cNvPr>
          <p:cNvPicPr>
            <a:picLocks noChangeAspect="1"/>
          </p:cNvPicPr>
          <p:nvPr/>
        </p:nvPicPr>
        <p:blipFill>
          <a:blip r:embed="rId3"/>
          <a:stretch>
            <a:fillRect/>
          </a:stretch>
        </p:blipFill>
        <p:spPr>
          <a:xfrm>
            <a:off x="152400" y="2490503"/>
            <a:ext cx="4914578" cy="3086100"/>
          </a:xfrm>
          <a:prstGeom prst="rect">
            <a:avLst/>
          </a:prstGeom>
        </p:spPr>
      </p:pic>
      <p:pic>
        <p:nvPicPr>
          <p:cNvPr id="5" name="Picture 4">
            <a:extLst>
              <a:ext uri="{FF2B5EF4-FFF2-40B4-BE49-F238E27FC236}">
                <a16:creationId xmlns:a16="http://schemas.microsoft.com/office/drawing/2014/main" id="{6C388DCC-DF0D-EB41-A456-D69B53F4C393}"/>
              </a:ext>
            </a:extLst>
          </p:cNvPr>
          <p:cNvPicPr>
            <a:picLocks noChangeAspect="1"/>
          </p:cNvPicPr>
          <p:nvPr/>
        </p:nvPicPr>
        <p:blipFill>
          <a:blip r:embed="rId4"/>
          <a:stretch>
            <a:fillRect/>
          </a:stretch>
        </p:blipFill>
        <p:spPr>
          <a:xfrm>
            <a:off x="5172759" y="2784161"/>
            <a:ext cx="3343259" cy="24987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CC8E2562-292E-B075-D842-FDD68DAABCFC}"/>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1B61906-EA46-8FF9-3ECB-98F4AB3DA235}"/>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7997AE62-2100-D2CE-1D1F-78BDB0A94DC4}"/>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FE1818C3-8688-0236-9305-09CC64CE868B}"/>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A7681C63-5E14-6545-2542-98B7F4105750}"/>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06</a:t>
            </a:r>
          </a:p>
        </p:txBody>
      </p:sp>
      <p:sp>
        <p:nvSpPr>
          <p:cNvPr id="10" name="TextBox 10">
            <a:extLst>
              <a:ext uri="{FF2B5EF4-FFF2-40B4-BE49-F238E27FC236}">
                <a16:creationId xmlns:a16="http://schemas.microsoft.com/office/drawing/2014/main" id="{CE513C9E-E6BC-76E1-ED93-31A81C96FE44}"/>
              </a:ext>
            </a:extLst>
          </p:cNvPr>
          <p:cNvSpPr txBox="1"/>
          <p:nvPr/>
        </p:nvSpPr>
        <p:spPr>
          <a:xfrm>
            <a:off x="8787346" y="1224473"/>
            <a:ext cx="8662453"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PRODUCT CATEGORY</a:t>
            </a:r>
          </a:p>
        </p:txBody>
      </p:sp>
      <p:sp>
        <p:nvSpPr>
          <p:cNvPr id="11" name="TextBox 11">
            <a:extLst>
              <a:ext uri="{FF2B5EF4-FFF2-40B4-BE49-F238E27FC236}">
                <a16:creationId xmlns:a16="http://schemas.microsoft.com/office/drawing/2014/main" id="{D6BBE5BB-9EF9-1061-E950-CA3E03D03146}"/>
              </a:ext>
            </a:extLst>
          </p:cNvPr>
          <p:cNvSpPr txBox="1"/>
          <p:nvPr/>
        </p:nvSpPr>
        <p:spPr>
          <a:xfrm>
            <a:off x="8787347" y="2206793"/>
            <a:ext cx="9390982" cy="982320"/>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SHARE OF TOTAL SALES</a:t>
            </a:r>
          </a:p>
        </p:txBody>
      </p:sp>
      <p:sp>
        <p:nvSpPr>
          <p:cNvPr id="12" name="TextBox 12">
            <a:extLst>
              <a:ext uri="{FF2B5EF4-FFF2-40B4-BE49-F238E27FC236}">
                <a16:creationId xmlns:a16="http://schemas.microsoft.com/office/drawing/2014/main" id="{95996F0B-D31D-2D66-F6E9-03B771AC7B47}"/>
              </a:ext>
            </a:extLst>
          </p:cNvPr>
          <p:cNvSpPr txBox="1"/>
          <p:nvPr/>
        </p:nvSpPr>
        <p:spPr>
          <a:xfrm>
            <a:off x="8709582" y="3543300"/>
            <a:ext cx="9045018" cy="5485925"/>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finds out what </a:t>
            </a:r>
            <a:r>
              <a:rPr lang="en-GB" sz="2000" b="1" dirty="0">
                <a:solidFill>
                  <a:schemeClr val="bg1"/>
                </a:solidFill>
                <a:latin typeface="Raleway" pitchFamily="2" charset="0"/>
              </a:rPr>
              <a:t>percentage of total revenue</a:t>
            </a:r>
            <a:r>
              <a:rPr lang="en-GB" sz="2000" dirty="0">
                <a:solidFill>
                  <a:schemeClr val="bg1"/>
                </a:solidFill>
                <a:latin typeface="Raleway" pitchFamily="2" charset="0"/>
              </a:rPr>
              <a:t> each product category contributes to the overall sales.</a:t>
            </a:r>
          </a:p>
          <a:p>
            <a:pPr algn="just">
              <a:lnSpc>
                <a:spcPct val="150000"/>
              </a:lnSpc>
              <a:buFont typeface="Wingdings" panose="05000000000000000000" pitchFamily="2" charset="2"/>
              <a:buChar char="Ø"/>
            </a:pPr>
            <a:r>
              <a:rPr kumimoji="0" lang="en-GB" altLang="en-US" sz="2000" b="0" i="0" u="none" strike="noStrike" cap="none" normalizeH="0" baseline="0" dirty="0">
                <a:ln>
                  <a:noFill/>
                </a:ln>
                <a:solidFill>
                  <a:schemeClr val="bg1"/>
                </a:solidFill>
                <a:effectLst/>
                <a:latin typeface="Raleway" pitchFamily="2" charset="0"/>
              </a:rPr>
              <a:t>It joins the products, </a:t>
            </a:r>
            <a:r>
              <a:rPr kumimoji="0" lang="en-GB" altLang="en-US" sz="2000" b="0" i="0" u="none" strike="noStrike" cap="none" normalizeH="0" baseline="0" dirty="0" err="1">
                <a:ln>
                  <a:noFill/>
                </a:ln>
                <a:solidFill>
                  <a:schemeClr val="bg1"/>
                </a:solidFill>
                <a:effectLst/>
                <a:latin typeface="Raleway" pitchFamily="2" charset="0"/>
              </a:rPr>
              <a:t>order_items</a:t>
            </a:r>
            <a:r>
              <a:rPr kumimoji="0" lang="en-GB" altLang="en-US" sz="2000" b="0" i="0" u="none" strike="noStrike" cap="none" normalizeH="0" baseline="0" dirty="0">
                <a:ln>
                  <a:noFill/>
                </a:ln>
                <a:solidFill>
                  <a:schemeClr val="bg1"/>
                </a:solidFill>
                <a:effectLst/>
                <a:latin typeface="Raleway" pitchFamily="2" charset="0"/>
              </a:rPr>
              <a:t>, and payments tables, sums the payment values per product category, then divides each category’s total by the overall payment value sum and multiplies by 100 to get the percentage. </a:t>
            </a:r>
            <a:endParaRPr lang="en-GB" sz="2000" dirty="0">
              <a:solidFill>
                <a:schemeClr val="bg1"/>
              </a:solidFill>
              <a:latin typeface="Raleway" pitchFamily="2" charset="0"/>
            </a:endParaRPr>
          </a:p>
          <a:p>
            <a:pPr algn="just">
              <a:lnSpc>
                <a:spcPct val="150000"/>
              </a:lnSpc>
              <a:buFont typeface="Wingdings" panose="05000000000000000000" pitchFamily="2" charset="2"/>
              <a:buChar char="Ø"/>
            </a:pPr>
            <a:r>
              <a:rPr lang="en-GB" sz="2000" dirty="0">
                <a:solidFill>
                  <a:schemeClr val="bg1"/>
                </a:solidFill>
                <a:latin typeface="Raleway" pitchFamily="2" charset="0"/>
              </a:rPr>
              <a:t>It shows the </a:t>
            </a:r>
            <a:r>
              <a:rPr lang="en-GB" sz="2000" b="1" dirty="0">
                <a:solidFill>
                  <a:schemeClr val="bg1"/>
                </a:solidFill>
                <a:latin typeface="Raleway" pitchFamily="2" charset="0"/>
              </a:rPr>
              <a:t>relative contribution</a:t>
            </a:r>
            <a:r>
              <a:rPr lang="en-GB" sz="2000" dirty="0">
                <a:solidFill>
                  <a:schemeClr val="bg1"/>
                </a:solidFill>
                <a:latin typeface="Raleway" pitchFamily="2" charset="0"/>
              </a:rPr>
              <a:t> of each category to the company’s entire revenue, not just the raw sales amount.</a:t>
            </a:r>
          </a:p>
          <a:p>
            <a:pPr algn="just">
              <a:lnSpc>
                <a:spcPct val="150000"/>
              </a:lnSpc>
              <a:buFont typeface="Wingdings" panose="05000000000000000000" pitchFamily="2" charset="2"/>
              <a:buChar char="Ø"/>
            </a:pPr>
            <a:r>
              <a:rPr lang="en-GB" sz="2000" dirty="0">
                <a:solidFill>
                  <a:schemeClr val="bg1"/>
                </a:solidFill>
                <a:latin typeface="Raleway" pitchFamily="2" charset="0"/>
              </a:rPr>
              <a:t>The </a:t>
            </a:r>
            <a:r>
              <a:rPr lang="en-GB" sz="2000" b="1" dirty="0" err="1">
                <a:solidFill>
                  <a:schemeClr val="bg1"/>
                </a:solidFill>
                <a:latin typeface="Raleway" pitchFamily="2" charset="0"/>
              </a:rPr>
              <a:t>bed_bath_table</a:t>
            </a:r>
            <a:r>
              <a:rPr lang="en-GB" sz="2000" dirty="0">
                <a:solidFill>
                  <a:schemeClr val="bg1"/>
                </a:solidFill>
                <a:latin typeface="Raleway" pitchFamily="2" charset="0"/>
              </a:rPr>
              <a:t> category contributes the most with </a:t>
            </a:r>
            <a:r>
              <a:rPr lang="en-GB" sz="2000" b="1" dirty="0">
                <a:solidFill>
                  <a:schemeClr val="bg1"/>
                </a:solidFill>
                <a:latin typeface="Raleway" pitchFamily="2" charset="0"/>
              </a:rPr>
              <a:t>8.93%</a:t>
            </a:r>
            <a:r>
              <a:rPr lang="en-GB" sz="2000" dirty="0">
                <a:solidFill>
                  <a:schemeClr val="bg1"/>
                </a:solidFill>
                <a:latin typeface="Raleway" pitchFamily="2" charset="0"/>
              </a:rPr>
              <a:t> of the total revenue, while </a:t>
            </a:r>
            <a:r>
              <a:rPr lang="en-GB" sz="2000" b="1" dirty="0" err="1">
                <a:solidFill>
                  <a:schemeClr val="bg1"/>
                </a:solidFill>
                <a:latin typeface="Raleway" pitchFamily="2" charset="0"/>
              </a:rPr>
              <a:t>security_and_services</a:t>
            </a:r>
            <a:r>
              <a:rPr lang="en-GB" sz="2000" dirty="0">
                <a:solidFill>
                  <a:schemeClr val="bg1"/>
                </a:solidFill>
                <a:latin typeface="Raleway" pitchFamily="2" charset="0"/>
              </a:rPr>
              <a:t> contributes the least with just </a:t>
            </a:r>
            <a:r>
              <a:rPr lang="en-GB" sz="2000" b="1" dirty="0">
                <a:solidFill>
                  <a:schemeClr val="bg1"/>
                </a:solidFill>
                <a:latin typeface="Raleway" pitchFamily="2" charset="0"/>
              </a:rPr>
              <a:t>0.02%</a:t>
            </a:r>
            <a:r>
              <a:rPr lang="en-GB" sz="2000" dirty="0">
                <a:solidFill>
                  <a:schemeClr val="bg1"/>
                </a:solidFill>
                <a:latin typeface="Raleway" pitchFamily="2" charset="0"/>
              </a:rPr>
              <a:t>, highlighting which categories are driving business and which may need re-evaluation or promotion.</a:t>
            </a:r>
          </a:p>
          <a:p>
            <a:pPr algn="just">
              <a:lnSpc>
                <a:spcPct val="150000"/>
              </a:lnSpc>
              <a:spcBef>
                <a:spcPct val="0"/>
              </a:spcBef>
            </a:pPr>
            <a:endParaRPr lang="en-US" sz="2000" dirty="0">
              <a:solidFill>
                <a:schemeClr val="bg1"/>
              </a:solidFill>
              <a:latin typeface="Raleway" pitchFamily="2" charset="0"/>
              <a:ea typeface="Raleway"/>
              <a:cs typeface="Raleway"/>
              <a:sym typeface="Raleway"/>
            </a:endParaRPr>
          </a:p>
        </p:txBody>
      </p:sp>
      <p:pic>
        <p:nvPicPr>
          <p:cNvPr id="3" name="Picture 2">
            <a:extLst>
              <a:ext uri="{FF2B5EF4-FFF2-40B4-BE49-F238E27FC236}">
                <a16:creationId xmlns:a16="http://schemas.microsoft.com/office/drawing/2014/main" id="{730C8438-85C0-62DA-AD6D-81537251951F}"/>
              </a:ext>
            </a:extLst>
          </p:cNvPr>
          <p:cNvPicPr>
            <a:picLocks noChangeAspect="1"/>
          </p:cNvPicPr>
          <p:nvPr/>
        </p:nvPicPr>
        <p:blipFill>
          <a:blip r:embed="rId2"/>
          <a:stretch>
            <a:fillRect/>
          </a:stretch>
        </p:blipFill>
        <p:spPr>
          <a:xfrm>
            <a:off x="497609" y="6807084"/>
            <a:ext cx="5480673" cy="3267910"/>
          </a:xfrm>
          <a:prstGeom prst="rect">
            <a:avLst/>
          </a:prstGeom>
          <a:ln w="57150">
            <a:solidFill>
              <a:srgbClr val="D563A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BB9F570-B9AC-C1A3-A34A-BFB859F35F9A}"/>
              </a:ext>
            </a:extLst>
          </p:cNvPr>
          <p:cNvPicPr>
            <a:picLocks noChangeAspect="1"/>
          </p:cNvPicPr>
          <p:nvPr/>
        </p:nvPicPr>
        <p:blipFill>
          <a:blip r:embed="rId3"/>
          <a:stretch>
            <a:fillRect/>
          </a:stretch>
        </p:blipFill>
        <p:spPr>
          <a:xfrm>
            <a:off x="353120" y="296585"/>
            <a:ext cx="5625162" cy="3246715"/>
          </a:xfrm>
          <a:prstGeom prst="rect">
            <a:avLst/>
          </a:prstGeom>
        </p:spPr>
      </p:pic>
      <p:pic>
        <p:nvPicPr>
          <p:cNvPr id="13" name="Picture 12">
            <a:extLst>
              <a:ext uri="{FF2B5EF4-FFF2-40B4-BE49-F238E27FC236}">
                <a16:creationId xmlns:a16="http://schemas.microsoft.com/office/drawing/2014/main" id="{E8475EB1-39F7-016F-7A4A-AE488DDD2DC3}"/>
              </a:ext>
            </a:extLst>
          </p:cNvPr>
          <p:cNvPicPr>
            <a:picLocks noChangeAspect="1"/>
          </p:cNvPicPr>
          <p:nvPr/>
        </p:nvPicPr>
        <p:blipFill>
          <a:blip r:embed="rId4"/>
          <a:stretch>
            <a:fillRect/>
          </a:stretch>
        </p:blipFill>
        <p:spPr>
          <a:xfrm>
            <a:off x="369532" y="3674032"/>
            <a:ext cx="4760829" cy="2938936"/>
          </a:xfrm>
          <a:prstGeom prst="rect">
            <a:avLst/>
          </a:prstGeom>
        </p:spPr>
      </p:pic>
    </p:spTree>
    <p:extLst>
      <p:ext uri="{BB962C8B-B14F-4D97-AF65-F5344CB8AC3E}">
        <p14:creationId xmlns:p14="http://schemas.microsoft.com/office/powerpoint/2010/main" val="2093862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879F49C-EB80-795D-8C90-BAF47845C815}"/>
              </a:ext>
            </a:extLst>
          </p:cNvPr>
          <p:cNvPicPr>
            <a:picLocks noChangeAspect="1"/>
          </p:cNvPicPr>
          <p:nvPr/>
        </p:nvPicPr>
        <p:blipFill>
          <a:blip r:embed="rId2"/>
          <a:stretch>
            <a:fillRect/>
          </a:stretch>
        </p:blipFill>
        <p:spPr>
          <a:xfrm>
            <a:off x="10612332" y="6281322"/>
            <a:ext cx="6490479" cy="3858046"/>
          </a:xfrm>
          <a:prstGeom prst="rect">
            <a:avLst/>
          </a:prstGeom>
          <a:ln w="57150">
            <a:solidFill>
              <a:srgbClr val="D563A1"/>
            </a:solidFill>
          </a:ln>
        </p:spPr>
      </p:pic>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07</a:t>
            </a:r>
          </a:p>
        </p:txBody>
      </p:sp>
      <p:sp>
        <p:nvSpPr>
          <p:cNvPr id="20" name="TextBox 20"/>
          <p:cNvSpPr txBox="1"/>
          <p:nvPr/>
        </p:nvSpPr>
        <p:spPr>
          <a:xfrm>
            <a:off x="471308" y="1465809"/>
            <a:ext cx="9929991"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CUSTOMER DISTRIBUTION</a:t>
            </a:r>
          </a:p>
        </p:txBody>
      </p:sp>
      <p:sp>
        <p:nvSpPr>
          <p:cNvPr id="21" name="TextBox 21"/>
          <p:cNvSpPr txBox="1"/>
          <p:nvPr/>
        </p:nvSpPr>
        <p:spPr>
          <a:xfrm>
            <a:off x="507650" y="2847454"/>
            <a:ext cx="5385535" cy="982320"/>
          </a:xfrm>
          <a:prstGeom prst="rect">
            <a:avLst/>
          </a:prstGeom>
        </p:spPr>
        <p:txBody>
          <a:bodyPr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BY STATE</a:t>
            </a:r>
          </a:p>
        </p:txBody>
      </p:sp>
      <p:sp>
        <p:nvSpPr>
          <p:cNvPr id="22" name="TextBox 22"/>
          <p:cNvSpPr txBox="1"/>
          <p:nvPr/>
        </p:nvSpPr>
        <p:spPr>
          <a:xfrm>
            <a:off x="522890" y="4230857"/>
            <a:ext cx="8024991" cy="4100931"/>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 This counts how many customers are from each state.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bg1"/>
                </a:solidFill>
                <a:effectLst/>
                <a:latin typeface="Raleway" pitchFamily="2" charset="0"/>
              </a:rPr>
              <a:t> It groups the customers table by the </a:t>
            </a:r>
            <a:r>
              <a:rPr kumimoji="0" lang="en-US" altLang="en-US" sz="2000" b="0" i="0" u="none" strike="noStrike" cap="none" normalizeH="0" baseline="0" dirty="0" err="1">
                <a:ln>
                  <a:noFill/>
                </a:ln>
                <a:solidFill>
                  <a:schemeClr val="bg1"/>
                </a:solidFill>
                <a:effectLst/>
                <a:latin typeface="Raleway" pitchFamily="2" charset="0"/>
              </a:rPr>
              <a:t>customer_state</a:t>
            </a:r>
            <a:r>
              <a:rPr kumimoji="0" lang="en-US" altLang="en-US" sz="2000" b="0" i="0" u="none" strike="noStrike" cap="none" normalizeH="0" baseline="0" dirty="0">
                <a:ln>
                  <a:noFill/>
                </a:ln>
                <a:solidFill>
                  <a:schemeClr val="bg1"/>
                </a:solidFill>
                <a:effectLst/>
                <a:latin typeface="Raleway" pitchFamily="2" charset="0"/>
              </a:rPr>
              <a:t> column and counts the number of customers in each group.</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GB" sz="2000" dirty="0">
                <a:solidFill>
                  <a:schemeClr val="bg1"/>
                </a:solidFill>
                <a:latin typeface="Raleway" pitchFamily="2" charset="0"/>
              </a:rPr>
              <a:t> It shows the number of customers living in each state, helping identify where most customers are located geographically.</a:t>
            </a:r>
            <a:endParaRPr lang="en-US" sz="2000" dirty="0">
              <a:solidFill>
                <a:schemeClr val="bg1"/>
              </a:solidFill>
              <a:latin typeface="Raleway" pitchFamily="2"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GB" sz="2000" dirty="0">
                <a:solidFill>
                  <a:schemeClr val="bg1"/>
                </a:solidFill>
                <a:latin typeface="Raleway" pitchFamily="2" charset="0"/>
              </a:rPr>
              <a:t> States like </a:t>
            </a:r>
            <a:r>
              <a:rPr lang="en-GB" sz="2000" b="1" dirty="0">
                <a:solidFill>
                  <a:schemeClr val="bg1"/>
                </a:solidFill>
                <a:latin typeface="Raleway" pitchFamily="2" charset="0"/>
              </a:rPr>
              <a:t>SP (São Paulo)</a:t>
            </a:r>
            <a:r>
              <a:rPr lang="en-GB" sz="2000" dirty="0">
                <a:solidFill>
                  <a:schemeClr val="bg1"/>
                </a:solidFill>
                <a:latin typeface="Raleway" pitchFamily="2" charset="0"/>
              </a:rPr>
              <a:t> have the highest number of customers, indicating a strong market presence, while states like </a:t>
            </a:r>
            <a:r>
              <a:rPr lang="en-GB" sz="2000" b="1" dirty="0">
                <a:solidFill>
                  <a:schemeClr val="bg1"/>
                </a:solidFill>
                <a:latin typeface="Raleway" pitchFamily="2" charset="0"/>
              </a:rPr>
              <a:t>RR</a:t>
            </a:r>
            <a:r>
              <a:rPr lang="en-GB" sz="2000" dirty="0">
                <a:solidFill>
                  <a:schemeClr val="bg1"/>
                </a:solidFill>
                <a:latin typeface="Raleway" pitchFamily="2" charset="0"/>
              </a:rPr>
              <a:t> with fewer customers may offer opportunities for expansion or targeted marketing.</a:t>
            </a:r>
            <a:endParaRPr kumimoji="0" lang="en-US" altLang="en-US" sz="2000" b="0" i="0" u="none" strike="noStrike" cap="none" normalizeH="0" baseline="0" dirty="0">
              <a:ln>
                <a:noFill/>
              </a:ln>
              <a:solidFill>
                <a:schemeClr val="bg1"/>
              </a:solidFill>
              <a:effectLst/>
              <a:latin typeface="Raleway" pitchFamily="2" charset="0"/>
            </a:endParaRPr>
          </a:p>
        </p:txBody>
      </p:sp>
      <p:pic>
        <p:nvPicPr>
          <p:cNvPr id="3" name="Picture 2">
            <a:extLst>
              <a:ext uri="{FF2B5EF4-FFF2-40B4-BE49-F238E27FC236}">
                <a16:creationId xmlns:a16="http://schemas.microsoft.com/office/drawing/2014/main" id="{315CE4A9-54F0-8886-3A57-BC0599314D91}"/>
              </a:ext>
            </a:extLst>
          </p:cNvPr>
          <p:cNvPicPr>
            <a:picLocks noChangeAspect="1"/>
          </p:cNvPicPr>
          <p:nvPr/>
        </p:nvPicPr>
        <p:blipFill>
          <a:blip r:embed="rId3"/>
          <a:stretch>
            <a:fillRect/>
          </a:stretch>
        </p:blipFill>
        <p:spPr>
          <a:xfrm>
            <a:off x="11811000" y="652669"/>
            <a:ext cx="6073217" cy="3177105"/>
          </a:xfrm>
          <a:prstGeom prst="rect">
            <a:avLst/>
          </a:prstGeom>
        </p:spPr>
      </p:pic>
      <p:pic>
        <p:nvPicPr>
          <p:cNvPr id="5" name="Picture 4">
            <a:extLst>
              <a:ext uri="{FF2B5EF4-FFF2-40B4-BE49-F238E27FC236}">
                <a16:creationId xmlns:a16="http://schemas.microsoft.com/office/drawing/2014/main" id="{AD66E271-1342-CD26-B9B3-CD7547169E0D}"/>
              </a:ext>
            </a:extLst>
          </p:cNvPr>
          <p:cNvPicPr>
            <a:picLocks noChangeAspect="1"/>
          </p:cNvPicPr>
          <p:nvPr/>
        </p:nvPicPr>
        <p:blipFill>
          <a:blip r:embed="rId4"/>
          <a:stretch>
            <a:fillRect/>
          </a:stretch>
        </p:blipFill>
        <p:spPr>
          <a:xfrm>
            <a:off x="11811000" y="4005678"/>
            <a:ext cx="4612583" cy="20400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037BD894-7641-E24C-5EA2-AA7D42D1F7FC}"/>
            </a:ext>
          </a:extLst>
        </p:cNvPr>
        <p:cNvGrpSpPr/>
        <p:nvPr/>
      </p:nvGrpSpPr>
      <p:grpSpPr>
        <a:xfrm>
          <a:off x="0" y="0"/>
          <a:ext cx="0" cy="0"/>
          <a:chOff x="0" y="0"/>
          <a:chExt cx="0" cy="0"/>
        </a:xfrm>
      </p:grpSpPr>
      <p:grpSp>
        <p:nvGrpSpPr>
          <p:cNvPr id="16" name="Group 16">
            <a:extLst>
              <a:ext uri="{FF2B5EF4-FFF2-40B4-BE49-F238E27FC236}">
                <a16:creationId xmlns:a16="http://schemas.microsoft.com/office/drawing/2014/main" id="{B45FF0B9-7D16-9CFD-89A5-85DF476459DE}"/>
              </a:ext>
            </a:extLst>
          </p:cNvPr>
          <p:cNvGrpSpPr/>
          <p:nvPr/>
        </p:nvGrpSpPr>
        <p:grpSpPr>
          <a:xfrm>
            <a:off x="17579417" y="8585700"/>
            <a:ext cx="1075518" cy="708583"/>
            <a:chOff x="0" y="0"/>
            <a:chExt cx="283264" cy="186623"/>
          </a:xfrm>
        </p:grpSpPr>
        <p:sp>
          <p:nvSpPr>
            <p:cNvPr id="17" name="Freeform 17">
              <a:extLst>
                <a:ext uri="{FF2B5EF4-FFF2-40B4-BE49-F238E27FC236}">
                  <a16:creationId xmlns:a16="http://schemas.microsoft.com/office/drawing/2014/main" id="{5D3BA807-305C-6B9A-58B0-3C373D2F56F2}"/>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a:extLst>
                <a:ext uri="{FF2B5EF4-FFF2-40B4-BE49-F238E27FC236}">
                  <a16:creationId xmlns:a16="http://schemas.microsoft.com/office/drawing/2014/main" id="{F31DD4ED-4781-82E4-C10C-83B31255D286}"/>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a:extLst>
              <a:ext uri="{FF2B5EF4-FFF2-40B4-BE49-F238E27FC236}">
                <a16:creationId xmlns:a16="http://schemas.microsoft.com/office/drawing/2014/main" id="{65900A01-7505-4F98-3BB9-83C34B8F2FED}"/>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07</a:t>
            </a:r>
          </a:p>
        </p:txBody>
      </p:sp>
      <p:sp>
        <p:nvSpPr>
          <p:cNvPr id="20" name="TextBox 20">
            <a:extLst>
              <a:ext uri="{FF2B5EF4-FFF2-40B4-BE49-F238E27FC236}">
                <a16:creationId xmlns:a16="http://schemas.microsoft.com/office/drawing/2014/main" id="{424DF726-05B9-AE29-E985-81B20A744E0A}"/>
              </a:ext>
            </a:extLst>
          </p:cNvPr>
          <p:cNvSpPr txBox="1"/>
          <p:nvPr/>
        </p:nvSpPr>
        <p:spPr>
          <a:xfrm>
            <a:off x="471308" y="1465809"/>
            <a:ext cx="9929991" cy="982320"/>
          </a:xfrm>
          <a:prstGeom prst="rect">
            <a:avLst/>
          </a:prstGeom>
        </p:spPr>
        <p:txBody>
          <a:bodyPr wrap="square" lIns="0" tIns="0" rIns="0" bIns="0" rtlCol="0" anchor="t">
            <a:spAutoFit/>
          </a:bodyPr>
          <a:lstStyle/>
          <a:p>
            <a:pPr algn="l">
              <a:lnSpc>
                <a:spcPts val="8315"/>
              </a:lnSpc>
            </a:pPr>
            <a:r>
              <a:rPr lang="en-US" sz="6000" b="1" dirty="0">
                <a:solidFill>
                  <a:srgbClr val="FFFFFF"/>
                </a:solidFill>
                <a:latin typeface="Raleway" pitchFamily="2" charset="0"/>
                <a:ea typeface="Bebas Neue Bold"/>
                <a:cs typeface="Bebas Neue Bold"/>
                <a:sym typeface="Bebas Neue Bold"/>
              </a:rPr>
              <a:t>ORDERS PER MONTH</a:t>
            </a:r>
          </a:p>
        </p:txBody>
      </p:sp>
      <p:sp>
        <p:nvSpPr>
          <p:cNvPr id="21" name="TextBox 21">
            <a:extLst>
              <a:ext uri="{FF2B5EF4-FFF2-40B4-BE49-F238E27FC236}">
                <a16:creationId xmlns:a16="http://schemas.microsoft.com/office/drawing/2014/main" id="{699BF96F-8285-DACC-D22C-D6FF46696701}"/>
              </a:ext>
            </a:extLst>
          </p:cNvPr>
          <p:cNvSpPr txBox="1"/>
          <p:nvPr/>
        </p:nvSpPr>
        <p:spPr>
          <a:xfrm>
            <a:off x="507650" y="2847454"/>
            <a:ext cx="5385535" cy="982320"/>
          </a:xfrm>
          <a:prstGeom prst="rect">
            <a:avLst/>
          </a:prstGeom>
        </p:spPr>
        <p:txBody>
          <a:bodyPr lIns="0" tIns="0" rIns="0" bIns="0" rtlCol="0" anchor="t">
            <a:spAutoFit/>
          </a:bodyPr>
          <a:lstStyle/>
          <a:p>
            <a:pPr algn="l">
              <a:lnSpc>
                <a:spcPts val="8315"/>
              </a:lnSpc>
            </a:pPr>
            <a:r>
              <a:rPr lang="en-US" sz="6000" b="1" dirty="0">
                <a:solidFill>
                  <a:srgbClr val="D563A1"/>
                </a:solidFill>
                <a:latin typeface="Raleway" pitchFamily="2" charset="0"/>
                <a:ea typeface="Bebas Neue Bold"/>
                <a:cs typeface="Bebas Neue Bold"/>
                <a:sym typeface="Bebas Neue Bold"/>
              </a:rPr>
              <a:t>IN 2018</a:t>
            </a:r>
          </a:p>
        </p:txBody>
      </p:sp>
      <p:sp>
        <p:nvSpPr>
          <p:cNvPr id="22" name="TextBox 22">
            <a:extLst>
              <a:ext uri="{FF2B5EF4-FFF2-40B4-BE49-F238E27FC236}">
                <a16:creationId xmlns:a16="http://schemas.microsoft.com/office/drawing/2014/main" id="{4F3192EE-4B9C-9AE7-B2E0-785421AC50CA}"/>
              </a:ext>
            </a:extLst>
          </p:cNvPr>
          <p:cNvSpPr txBox="1"/>
          <p:nvPr/>
        </p:nvSpPr>
        <p:spPr>
          <a:xfrm>
            <a:off x="522890" y="4230857"/>
            <a:ext cx="9306910" cy="3639266"/>
          </a:xfrm>
          <a:prstGeom prst="rect">
            <a:avLst/>
          </a:prstGeom>
        </p:spPr>
        <p:txBody>
          <a:bodyPr wrap="square" lIns="0" tIns="0" rIns="0" bIns="0" rtlCol="0" anchor="t">
            <a:spAutoFit/>
          </a:bodyPr>
          <a:lstStyle/>
          <a:p>
            <a:pPr algn="just">
              <a:lnSpc>
                <a:spcPct val="150000"/>
              </a:lnSpc>
              <a:buFont typeface="Wingdings" panose="05000000000000000000" pitchFamily="2" charset="2"/>
              <a:buChar char="Ø"/>
            </a:pPr>
            <a:r>
              <a:rPr lang="en-GB" sz="2000" dirty="0">
                <a:solidFill>
                  <a:schemeClr val="bg1"/>
                </a:solidFill>
                <a:latin typeface="Raleway" pitchFamily="2" charset="0"/>
              </a:rPr>
              <a:t>This calculates how many orders were made in each month of the year 2018.</a:t>
            </a:r>
            <a:br>
              <a:rPr lang="en-GB" sz="2000" dirty="0">
                <a:solidFill>
                  <a:schemeClr val="bg1"/>
                </a:solidFill>
                <a:latin typeface="Raleway" pitchFamily="2" charset="0"/>
              </a:rPr>
            </a:br>
            <a:r>
              <a:rPr lang="en-GB" sz="2000" dirty="0">
                <a:solidFill>
                  <a:schemeClr val="bg1"/>
                </a:solidFill>
                <a:latin typeface="Raleway" pitchFamily="2" charset="0"/>
              </a:rPr>
              <a:t>It helps you understand the monthly trend in customer orders during that year.</a:t>
            </a:r>
          </a:p>
          <a:p>
            <a:pPr algn="just">
              <a:lnSpc>
                <a:spcPct val="150000"/>
              </a:lnSpc>
              <a:buFont typeface="Wingdings" panose="05000000000000000000" pitchFamily="2" charset="2"/>
              <a:buChar char="Ø"/>
            </a:pPr>
            <a:r>
              <a:rPr kumimoji="0" lang="en-US" altLang="en-US" sz="2000" i="0" u="none" strike="noStrike" cap="none" normalizeH="0" baseline="0" dirty="0">
                <a:ln>
                  <a:noFill/>
                </a:ln>
                <a:solidFill>
                  <a:schemeClr val="bg1"/>
                </a:solidFill>
                <a:effectLst/>
                <a:latin typeface="Raleway" pitchFamily="2" charset="0"/>
              </a:rPr>
              <a:t> </a:t>
            </a:r>
            <a:r>
              <a:rPr lang="en-US" altLang="en-US" sz="2000" dirty="0">
                <a:solidFill>
                  <a:schemeClr val="bg1"/>
                </a:solidFill>
                <a:latin typeface="Raleway" pitchFamily="2" charset="0"/>
              </a:rPr>
              <a:t>To do this, we use the order date column from the orders table or dataset. We focus only on the year 2018 and then group the data by month. </a:t>
            </a:r>
          </a:p>
          <a:p>
            <a:pPr algn="just">
              <a:lnSpc>
                <a:spcPct val="150000"/>
              </a:lnSpc>
              <a:buFont typeface="Wingdings" panose="05000000000000000000" pitchFamily="2" charset="2"/>
              <a:buChar char="Ø"/>
            </a:pPr>
            <a:r>
              <a:rPr lang="en-GB" sz="2000" dirty="0">
                <a:solidFill>
                  <a:schemeClr val="bg1"/>
                </a:solidFill>
                <a:latin typeface="Raleway" pitchFamily="2" charset="0"/>
              </a:rPr>
              <a:t>It helps us understand the monthly distribution of orders, showing which months had higher or lower order volumes.</a:t>
            </a:r>
            <a:endParaRPr lang="en-US" altLang="en-US" sz="2000" dirty="0">
              <a:solidFill>
                <a:schemeClr val="bg1"/>
              </a:solidFill>
              <a:latin typeface="Raleway" pitchFamily="2" charset="0"/>
            </a:endParaRPr>
          </a:p>
          <a:p>
            <a:pPr algn="just">
              <a:lnSpc>
                <a:spcPct val="150000"/>
              </a:lnSpc>
              <a:buFont typeface="Wingdings" panose="05000000000000000000" pitchFamily="2" charset="2"/>
              <a:buChar char="Ø"/>
            </a:pPr>
            <a:r>
              <a:rPr lang="en-GB" sz="2000" dirty="0">
                <a:solidFill>
                  <a:schemeClr val="bg1"/>
                </a:solidFill>
                <a:latin typeface="Raleway" pitchFamily="2" charset="0"/>
              </a:rPr>
              <a:t>The output shows that January had the highest number of orders, while December had the lowest. </a:t>
            </a:r>
            <a:endParaRPr kumimoji="0" lang="en-US" altLang="en-US" sz="2000" i="0" u="none" strike="noStrike" cap="none" normalizeH="0" baseline="0" dirty="0">
              <a:ln>
                <a:noFill/>
              </a:ln>
              <a:solidFill>
                <a:schemeClr val="bg1"/>
              </a:solidFill>
              <a:effectLst/>
              <a:latin typeface="Raleway" pitchFamily="2" charset="0"/>
            </a:endParaRPr>
          </a:p>
        </p:txBody>
      </p:sp>
      <p:pic>
        <p:nvPicPr>
          <p:cNvPr id="7" name="Picture 6">
            <a:extLst>
              <a:ext uri="{FF2B5EF4-FFF2-40B4-BE49-F238E27FC236}">
                <a16:creationId xmlns:a16="http://schemas.microsoft.com/office/drawing/2014/main" id="{8C13DEAA-5539-BF21-8FA7-5FDA36A5B341}"/>
              </a:ext>
            </a:extLst>
          </p:cNvPr>
          <p:cNvPicPr>
            <a:picLocks noChangeAspect="1"/>
          </p:cNvPicPr>
          <p:nvPr/>
        </p:nvPicPr>
        <p:blipFill>
          <a:blip r:embed="rId2"/>
          <a:stretch>
            <a:fillRect/>
          </a:stretch>
        </p:blipFill>
        <p:spPr>
          <a:xfrm>
            <a:off x="11049000" y="952500"/>
            <a:ext cx="5896486" cy="3577253"/>
          </a:xfrm>
          <a:prstGeom prst="rect">
            <a:avLst/>
          </a:prstGeom>
        </p:spPr>
      </p:pic>
      <p:pic>
        <p:nvPicPr>
          <p:cNvPr id="9" name="Picture 8">
            <a:extLst>
              <a:ext uri="{FF2B5EF4-FFF2-40B4-BE49-F238E27FC236}">
                <a16:creationId xmlns:a16="http://schemas.microsoft.com/office/drawing/2014/main" id="{FE876E20-1A99-E5D6-89BA-D3ED42B11C9C}"/>
              </a:ext>
            </a:extLst>
          </p:cNvPr>
          <p:cNvPicPr>
            <a:picLocks noChangeAspect="1"/>
          </p:cNvPicPr>
          <p:nvPr/>
        </p:nvPicPr>
        <p:blipFill>
          <a:blip r:embed="rId3"/>
          <a:stretch>
            <a:fillRect/>
          </a:stretch>
        </p:blipFill>
        <p:spPr>
          <a:xfrm>
            <a:off x="11049000" y="4838700"/>
            <a:ext cx="5105400" cy="2395830"/>
          </a:xfrm>
          <a:prstGeom prst="rect">
            <a:avLst/>
          </a:prstGeom>
        </p:spPr>
      </p:pic>
      <p:pic>
        <p:nvPicPr>
          <p:cNvPr id="11" name="Picture 10">
            <a:extLst>
              <a:ext uri="{FF2B5EF4-FFF2-40B4-BE49-F238E27FC236}">
                <a16:creationId xmlns:a16="http://schemas.microsoft.com/office/drawing/2014/main" id="{FBFC8C4E-3582-11B6-55F8-6A517135C351}"/>
              </a:ext>
            </a:extLst>
          </p:cNvPr>
          <p:cNvPicPr>
            <a:picLocks noChangeAspect="1"/>
          </p:cNvPicPr>
          <p:nvPr/>
        </p:nvPicPr>
        <p:blipFill>
          <a:blip r:embed="rId4"/>
          <a:stretch>
            <a:fillRect/>
          </a:stretch>
        </p:blipFill>
        <p:spPr>
          <a:xfrm>
            <a:off x="11049000" y="7369005"/>
            <a:ext cx="5530979" cy="2745430"/>
          </a:xfrm>
          <a:prstGeom prst="rect">
            <a:avLst/>
          </a:prstGeom>
        </p:spPr>
      </p:pic>
    </p:spTree>
    <p:extLst>
      <p:ext uri="{BB962C8B-B14F-4D97-AF65-F5344CB8AC3E}">
        <p14:creationId xmlns:p14="http://schemas.microsoft.com/office/powerpoint/2010/main" val="244467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2016</Words>
  <Application>Microsoft Office PowerPoint</Application>
  <PresentationFormat>Custom</PresentationFormat>
  <Paragraphs>151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Bebas Neue Bold</vt:lpstr>
      <vt:lpstr>Calibri</vt:lpstr>
      <vt:lpstr>Raleway</vt:lpstr>
      <vt:lpstr>Raleway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Illustration Modern Data Analysis For Business Presentation</dc:title>
  <dc:creator>Manan Shah</dc:creator>
  <cp:lastModifiedBy>Manan Shah</cp:lastModifiedBy>
  <cp:revision>75</cp:revision>
  <dcterms:created xsi:type="dcterms:W3CDTF">2006-08-16T00:00:00Z</dcterms:created>
  <dcterms:modified xsi:type="dcterms:W3CDTF">2025-06-19T11:24:19Z</dcterms:modified>
  <dc:identifier>DAGpXyJwXLU</dc:identifier>
</cp:coreProperties>
</file>